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82" r:id="rId4"/>
    <p:sldId id="286" r:id="rId5"/>
    <p:sldId id="283" r:id="rId6"/>
    <p:sldId id="258" r:id="rId7"/>
    <p:sldId id="261" r:id="rId8"/>
    <p:sldId id="259" r:id="rId9"/>
    <p:sldId id="289" r:id="rId10"/>
    <p:sldId id="260" r:id="rId11"/>
    <p:sldId id="284" r:id="rId12"/>
    <p:sldId id="287" r:id="rId13"/>
    <p:sldId id="288" r:id="rId14"/>
    <p:sldId id="262" r:id="rId15"/>
    <p:sldId id="264" r:id="rId16"/>
    <p:sldId id="265" r:id="rId17"/>
    <p:sldId id="266" r:id="rId18"/>
    <p:sldId id="267" r:id="rId19"/>
    <p:sldId id="268" r:id="rId20"/>
    <p:sldId id="292" r:id="rId21"/>
    <p:sldId id="274" r:id="rId22"/>
    <p:sldId id="295" r:id="rId23"/>
    <p:sldId id="294" r:id="rId24"/>
    <p:sldId id="293" r:id="rId25"/>
    <p:sldId id="296" r:id="rId26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6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252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0" d="100"/>
          <a:sy n="50" d="100"/>
        </p:scale>
        <p:origin x="2640" y="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E40AB-66F2-4243-BC7C-171C44E850F7}" type="datetimeFigureOut">
              <a:rPr lang="es-AR" smtClean="0"/>
              <a:t>18/10/2018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192CA-4BB1-47C7-89E5-1218D03CFC4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6109773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30B664-3AD1-4C60-ACD8-897DAC0A5692}" type="datetimeFigureOut">
              <a:rPr lang="es-AR" smtClean="0"/>
              <a:t>18/10/2018</a:t>
            </a:fld>
            <a:endParaRPr lang="es-A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A4733-D732-4BB8-98AE-2025CC6C86E4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827143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Tapa de</a:t>
            </a:r>
            <a:r>
              <a:rPr lang="es-AR" baseline="0" dirty="0" smtClean="0"/>
              <a:t> la presentación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6248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Definiciones de distintas ciencias sociales</a:t>
            </a:r>
            <a:r>
              <a:rPr lang="es-AR" baseline="0" dirty="0" smtClean="0"/>
              <a:t> | Ver como hacer que no quede muy cargado</a:t>
            </a:r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05805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Homo </a:t>
            </a:r>
            <a:r>
              <a:rPr lang="es-AR" dirty="0" err="1" smtClean="0"/>
              <a:t>Económicus</a:t>
            </a:r>
            <a:r>
              <a:rPr lang="es-AR" baseline="0" dirty="0" smtClean="0"/>
              <a:t> (sin incertidumbre)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21842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err="1" smtClean="0"/>
              <a:t>Homoeconómicus</a:t>
            </a:r>
            <a:r>
              <a:rPr lang="es-AR" baseline="0" dirty="0" smtClean="0"/>
              <a:t> (con incertidumbre)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42571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Típica tabla</a:t>
            </a:r>
            <a:r>
              <a:rPr lang="es-AR" baseline="0" dirty="0" smtClean="0"/>
              <a:t> de las características de pensar rápido / pensar despacio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690184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Heurística</a:t>
            </a:r>
            <a:r>
              <a:rPr lang="es-AR" baseline="0" dirty="0" smtClean="0"/>
              <a:t> de representatividad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1752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Heurística</a:t>
            </a:r>
            <a:r>
              <a:rPr lang="es-AR" baseline="0" dirty="0" smtClean="0"/>
              <a:t> de representatividad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19555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Heurística</a:t>
            </a:r>
            <a:r>
              <a:rPr lang="es-AR" baseline="0" dirty="0" smtClean="0"/>
              <a:t> de disponibilidad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261415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Efecto</a:t>
            </a:r>
            <a:r>
              <a:rPr lang="es-AR" baseline="0" dirty="0" smtClean="0"/>
              <a:t> anclaje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8214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err="1" smtClean="0"/>
              <a:t>Homoeconómicus</a:t>
            </a:r>
            <a:r>
              <a:rPr lang="es-AR" baseline="0" dirty="0" smtClean="0"/>
              <a:t> (con incertidumbre)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357152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err="1" smtClean="0"/>
              <a:t>Homoeconómicus</a:t>
            </a:r>
            <a:r>
              <a:rPr lang="es-AR" baseline="0" dirty="0" smtClean="0"/>
              <a:t> (con incertidumbre)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74865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La evaluación deja</a:t>
            </a:r>
            <a:r>
              <a:rPr lang="es-AR" baseline="0" dirty="0" smtClean="0"/>
              <a:t> en claro que funciona y que no. Pero, ¿cómo diseñar algo que funcione?</a:t>
            </a:r>
          </a:p>
          <a:p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9475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Dilemas éticos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9408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Dilemas éticos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08584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Tapa de</a:t>
            </a:r>
            <a:r>
              <a:rPr lang="es-AR" baseline="0" dirty="0" smtClean="0"/>
              <a:t> la presentación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77386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3858F-CE28-4BBA-AC8B-AB0997A455DC}" type="datetime1">
              <a:rPr lang="es-AR" smtClean="0"/>
              <a:t>18/10/2018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3186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2A83-1F59-4DCD-AF64-A89A98F65B26}" type="datetime1">
              <a:rPr lang="es-AR" smtClean="0"/>
              <a:t>18/10/2018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06969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E1E8-B3B5-4F37-841A-8DCC8C75B051}" type="datetime1">
              <a:rPr lang="es-AR" smtClean="0"/>
              <a:t>18/10/2018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69295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5443-1F0F-4FD3-A217-5FDD0DC8F2F3}" type="datetime1">
              <a:rPr lang="es-AR" smtClean="0"/>
              <a:t>18/10/2018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4104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ED2-1A11-43B6-AFD4-89BAB4A05E5E}" type="datetime1">
              <a:rPr lang="es-AR" smtClean="0"/>
              <a:t>18/10/2018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3091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8350-6260-4422-A3F5-72622618546A}" type="datetime1">
              <a:rPr lang="es-AR" smtClean="0"/>
              <a:t>18/10/2018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642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EB1A6-36AF-4DCC-A151-ECC06C0E09B7}" type="datetime1">
              <a:rPr lang="es-AR" smtClean="0"/>
              <a:t>18/10/2018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6488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2A12A-936C-4334-808F-3E8FD34456B3}" type="datetime1">
              <a:rPr lang="es-AR" smtClean="0"/>
              <a:t>18/10/2018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3024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0994-E541-40BC-A6BE-D39D22B12EAF}" type="datetime1">
              <a:rPr lang="es-AR" smtClean="0"/>
              <a:t>18/10/2018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7861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C281E-AC79-4E81-9D8C-67C54D444E34}" type="datetime1">
              <a:rPr lang="es-AR" smtClean="0"/>
              <a:t>18/10/2018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61107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A7ACF-1534-448A-87BF-DDE2815C0CC5}" type="datetime1">
              <a:rPr lang="es-AR" smtClean="0"/>
              <a:t>18/10/2018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88768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B8BAA-FAB7-400F-9E96-F5D01D2D643A}" type="datetime1">
              <a:rPr lang="es-AR" smtClean="0"/>
              <a:t>18/10/2018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218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wmf"/><Relationship Id="rId10" Type="http://schemas.openxmlformats.org/officeDocument/2006/relationships/image" Target="../media/image15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://www.observatorio.unr.edu.ar/gnomos-calzoncillos-y-correlacion/" TargetMode="External"/><Relationship Id="rId3" Type="http://schemas.openxmlformats.org/officeDocument/2006/relationships/hyperlink" Target="http://www.observatorio.unr.edu.ar/" TargetMode="External"/><Relationship Id="rId7" Type="http://schemas.openxmlformats.org/officeDocument/2006/relationships/hyperlink" Target="http://www.observatorio.unr.edu.ar/no-todo-es-un-numero/" TargetMode="External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hyperlink" Target="http://www.observatorio.unr.edu.ar/politicas-publicas-como-saber-que-funciona-y-que-no/" TargetMode="External"/><Relationship Id="rId5" Type="http://schemas.openxmlformats.org/officeDocument/2006/relationships/hyperlink" Target="http://www.observatorio.unr.edu.ar/6-ideas-para-entender-como-piensa-un-economista/" TargetMode="External"/><Relationship Id="rId15" Type="http://schemas.openxmlformats.org/officeDocument/2006/relationships/hyperlink" Target="http://www.observatorio.unr.edu.ar/la-educacion-en-santa-fe-y-rosario-resultados-aprender-2016/" TargetMode="External"/><Relationship Id="rId10" Type="http://schemas.openxmlformats.org/officeDocument/2006/relationships/image" Target="../media/image48.jpeg"/><Relationship Id="rId4" Type="http://schemas.openxmlformats.org/officeDocument/2006/relationships/image" Target="../media/image45.png"/><Relationship Id="rId9" Type="http://schemas.openxmlformats.org/officeDocument/2006/relationships/hyperlink" Target="http://www.observatorio.unr.edu.ar/en-que-piensa-el-doctor-watson-a-la-hora-de-votar/" TargetMode="External"/><Relationship Id="rId1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3" Type="http://schemas.openxmlformats.org/officeDocument/2006/relationships/image" Target="../media/image52.jpg"/><Relationship Id="rId7" Type="http://schemas.openxmlformats.org/officeDocument/2006/relationships/image" Target="../media/image56.jpg"/><Relationship Id="rId12" Type="http://schemas.openxmlformats.org/officeDocument/2006/relationships/image" Target="../media/image6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g"/><Relationship Id="rId11" Type="http://schemas.openxmlformats.org/officeDocument/2006/relationships/hyperlink" Target="https://www.goodreads.com/Gerkandar" TargetMode="External"/><Relationship Id="rId5" Type="http://schemas.openxmlformats.org/officeDocument/2006/relationships/image" Target="../media/image54.jpg"/><Relationship Id="rId10" Type="http://schemas.openxmlformats.org/officeDocument/2006/relationships/image" Target="../media/image59.jpg"/><Relationship Id="rId4" Type="http://schemas.openxmlformats.org/officeDocument/2006/relationships/image" Target="../media/image53.jpg"/><Relationship Id="rId9" Type="http://schemas.openxmlformats.org/officeDocument/2006/relationships/image" Target="../media/image58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german.tessmer@unr.edu.ar" TargetMode="External"/><Relationship Id="rId5" Type="http://schemas.openxmlformats.org/officeDocument/2006/relationships/image" Target="../media/image61.png"/><Relationship Id="rId4" Type="http://schemas.openxmlformats.org/officeDocument/2006/relationships/hyperlink" Target="http://www.observatorio.unr.edu.ar/" TargetMode="External"/><Relationship Id="rId9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0800000">
            <a:off x="538480" y="0"/>
            <a:ext cx="1165352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1" y="822960"/>
            <a:ext cx="10464800" cy="4053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433715" y="1337003"/>
            <a:ext cx="96841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6000" dirty="0" smtClean="0">
                <a:latin typeface="Helvetica LT Std Cond"/>
              </a:rPr>
              <a:t>RACIONALIDAD LIMITADA </a:t>
            </a:r>
          </a:p>
          <a:p>
            <a:pPr algn="r"/>
            <a:r>
              <a:rPr lang="es-AR" sz="6000" dirty="0" smtClean="0">
                <a:latin typeface="Helvetica LT Std Cond"/>
              </a:rPr>
              <a:t>Y TOMA DE DECISIONES</a:t>
            </a:r>
            <a:endParaRPr lang="es-AR" sz="6000" dirty="0">
              <a:latin typeface="Helvetica LT Std Cond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01772" y="3420432"/>
            <a:ext cx="371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2800" i="1" dirty="0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Lic. Germán </a:t>
            </a:r>
            <a:r>
              <a:rPr lang="es-AR" sz="2800" i="1" dirty="0" err="1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Tessmer</a:t>
            </a:r>
            <a:endParaRPr lang="es-AR" sz="2800" i="1" dirty="0">
              <a:solidFill>
                <a:schemeClr val="accent1">
                  <a:lumMod val="50000"/>
                </a:schemeClr>
              </a:solidFill>
              <a:latin typeface="Helvetica LT Std Cond Light"/>
            </a:endParaRPr>
          </a:p>
        </p:txBody>
      </p:sp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806" y="4262991"/>
            <a:ext cx="309332" cy="29584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46902" y="3943430"/>
            <a:ext cx="414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dirty="0" smtClean="0">
                <a:latin typeface="Helvetica LT Std Cond Light"/>
              </a:rPr>
              <a:t> Sub-Director </a:t>
            </a:r>
          </a:p>
          <a:p>
            <a:r>
              <a:rPr lang="es-AR" i="1" dirty="0" smtClean="0">
                <a:solidFill>
                  <a:srgbClr val="3D6F92"/>
                </a:solidFill>
                <a:latin typeface="Helvetica LT Std Cond Light"/>
              </a:rPr>
              <a:t>Observatorio Económico Social | UNR</a:t>
            </a:r>
            <a:endParaRPr lang="es-AR" i="1" dirty="0">
              <a:solidFill>
                <a:srgbClr val="3D6F92"/>
              </a:solidFill>
              <a:latin typeface="Helvetica LT Std Cond Ligh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1" y="4428780"/>
            <a:ext cx="2669712" cy="3187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0903" y="4262989"/>
            <a:ext cx="292410" cy="29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69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585690" y="4357831"/>
            <a:ext cx="916764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IGNORANTIA JURIS NON EXCUSAT</a:t>
            </a:r>
          </a:p>
          <a:p>
            <a:pPr algn="ctr"/>
            <a:endParaRPr lang="es-AR" sz="3200" b="1" dirty="0">
              <a:latin typeface="Helvetica LT Std Cond Light" panose="020B0406020202030204" pitchFamily="34" charset="0"/>
            </a:endParaRPr>
          </a:p>
          <a:p>
            <a:pPr algn="ctr"/>
            <a:r>
              <a:rPr lang="es-AR" sz="4000" dirty="0">
                <a:latin typeface="Helvetica LT Std Cond Light" panose="020B0406020202030204" pitchFamily="34" charset="0"/>
              </a:rPr>
              <a:t>La ignorancia no exime del cumplimiento de la ley</a:t>
            </a:r>
          </a:p>
          <a:p>
            <a:pPr algn="ctr"/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135117" y="2658621"/>
            <a:ext cx="1629104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5" name="Rectangle 24"/>
          <p:cNvSpPr/>
          <p:nvPr/>
        </p:nvSpPr>
        <p:spPr>
          <a:xfrm>
            <a:off x="1158987" y="2660636"/>
            <a:ext cx="1629104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6" name="Rectangle 25"/>
          <p:cNvSpPr/>
          <p:nvPr/>
        </p:nvSpPr>
        <p:spPr>
          <a:xfrm>
            <a:off x="3963775" y="2670265"/>
            <a:ext cx="1629104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7" name="Rectangle 26"/>
          <p:cNvSpPr/>
          <p:nvPr/>
        </p:nvSpPr>
        <p:spPr>
          <a:xfrm>
            <a:off x="6621813" y="2658199"/>
            <a:ext cx="1629104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8" name="Group 17"/>
          <p:cNvGrpSpPr/>
          <p:nvPr/>
        </p:nvGrpSpPr>
        <p:grpSpPr>
          <a:xfrm>
            <a:off x="1632255" y="3779883"/>
            <a:ext cx="9167641" cy="2999289"/>
            <a:chOff x="1726848" y="3477697"/>
            <a:chExt cx="9167641" cy="299928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6848" y="3477697"/>
              <a:ext cx="9167641" cy="2999289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726848" y="3477697"/>
              <a:ext cx="9167641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475" y="640436"/>
            <a:ext cx="1980000" cy="19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360" y="594132"/>
            <a:ext cx="1980000" cy="19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55" y="531191"/>
            <a:ext cx="2198490" cy="21984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90" y="671203"/>
            <a:ext cx="1980000" cy="1980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592183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5522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PROBLEMAS DE LA VIDA COTIDIANA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0580" y="2658621"/>
            <a:ext cx="13933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Prohibido </a:t>
            </a:r>
          </a:p>
          <a:p>
            <a:r>
              <a:rPr lang="es-AR" sz="2400" b="1" dirty="0">
                <a:solidFill>
                  <a:schemeClr val="bg1"/>
                </a:solidFill>
                <a:latin typeface="Helvetica LT Std Cond Light" panose="020B0406020202030204" pitchFamily="34" charset="0"/>
              </a:rPr>
              <a:t>e</a:t>
            </a:r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stacionar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52774" y="2620436"/>
            <a:ext cx="13436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Puesto </a:t>
            </a:r>
          </a:p>
          <a:p>
            <a:pPr algn="ctr"/>
            <a:r>
              <a:rPr lang="es-AR" sz="2400" b="1" dirty="0">
                <a:solidFill>
                  <a:schemeClr val="bg1"/>
                </a:solidFill>
                <a:latin typeface="Helvetica LT Std Cond Light" panose="020B0406020202030204" pitchFamily="34" charset="0"/>
              </a:rPr>
              <a:t>d</a:t>
            </a:r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e control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68564" y="2651203"/>
            <a:ext cx="11480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Camino </a:t>
            </a:r>
          </a:p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sinuoso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79851" y="2653251"/>
            <a:ext cx="14734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Calzada</a:t>
            </a:r>
          </a:p>
          <a:p>
            <a:pPr algn="ctr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resbaladiza</a:t>
            </a:r>
          </a:p>
        </p:txBody>
      </p:sp>
    </p:spTree>
    <p:extLst>
      <p:ext uri="{BB962C8B-B14F-4D97-AF65-F5344CB8AC3E}">
        <p14:creationId xmlns:p14="http://schemas.microsoft.com/office/powerpoint/2010/main" val="1404397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.00347 L 0.22604 -0.0025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2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 L 0.21237 0.000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1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20989 0.0025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95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1"/>
            <a:ext cx="392036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TextBox 6"/>
          <p:cNvSpPr txBox="1"/>
          <p:nvPr/>
        </p:nvSpPr>
        <p:spPr>
          <a:xfrm>
            <a:off x="292095" y="23656"/>
            <a:ext cx="3215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HOMO ECONOMICUS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0" name="Group 9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8" name="Rectangle 7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30439" y="994941"/>
            <a:ext cx="11220168" cy="830997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AR" sz="2400" dirty="0" smtClean="0">
                <a:latin typeface="Helvetica LT Std Cond Light" panose="020B0406020202030204" pitchFamily="34" charset="0"/>
              </a:rPr>
              <a:t>En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economía</a:t>
            </a:r>
            <a:r>
              <a:rPr lang="es-AR" sz="2400" dirty="0" smtClean="0">
                <a:latin typeface="Helvetica LT Std Cond Light" panose="020B0406020202030204" pitchFamily="34" charset="0"/>
              </a:rPr>
              <a:t>, el hombre actúa de </a:t>
            </a:r>
            <a:r>
              <a:rPr lang="es-AR" sz="2400" dirty="0">
                <a:latin typeface="Helvetica LT Std Cond Light" panose="020B0406020202030204" pitchFamily="34" charset="0"/>
              </a:rPr>
              <a:t>forma </a:t>
            </a:r>
            <a:r>
              <a:rPr lang="es-AR" sz="2400" u="sng" dirty="0">
                <a:latin typeface="Helvetica LT Std Cond Light" panose="020B0406020202030204" pitchFamily="34" charset="0"/>
              </a:rPr>
              <a:t>racional</a:t>
            </a:r>
            <a:r>
              <a:rPr lang="es-AR" sz="2400" dirty="0">
                <a:latin typeface="Helvetica LT Std Cond Light" panose="020B0406020202030204" pitchFamily="34" charset="0"/>
              </a:rPr>
              <a:t> ante estímulos económicos siendo capaz de </a:t>
            </a:r>
            <a:r>
              <a:rPr lang="es-AR" sz="2400" u="sng" dirty="0">
                <a:latin typeface="Helvetica LT Std Cond Light" panose="020B0406020202030204" pitchFamily="34" charset="0"/>
              </a:rPr>
              <a:t>procesar adecuadamente</a:t>
            </a:r>
            <a:r>
              <a:rPr lang="es-AR" sz="2400" dirty="0">
                <a:latin typeface="Helvetica LT Std Cond Light" panose="020B0406020202030204" pitchFamily="34" charset="0"/>
              </a:rPr>
              <a:t> la información que conoce, y actuar en consecuencia</a:t>
            </a:r>
            <a:r>
              <a:rPr lang="es-AR" sz="2400" dirty="0" smtClean="0">
                <a:latin typeface="Helvetica LT Std Cond Light" panose="020B0406020202030204" pitchFamily="34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2311161"/>
            <a:ext cx="4397921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¿Pero que significa ser racional?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5025" y="2986035"/>
            <a:ext cx="42274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Ser consistente, es decir cumplir con: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Transitividad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Completitud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0" y="0"/>
          <a:ext cx="3873500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5" name="Equation" r:id="rId4" imgW="3873500" imgH="203200" progId="Equation.DSMT4">
                  <p:embed/>
                </p:oleObj>
              </mc:Choice>
              <mc:Fallback>
                <p:oleObj name="Equation" r:id="rId4" imgW="3873500" imgH="203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3873500" cy="19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sp>
        <p:nvSpPr>
          <p:cNvPr id="24" name="TextBox 23"/>
          <p:cNvSpPr txBox="1"/>
          <p:nvPr/>
        </p:nvSpPr>
        <p:spPr>
          <a:xfrm>
            <a:off x="1" y="5654796"/>
            <a:ext cx="3524946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Ordenamiento = Utilidad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5889319" y="3767722"/>
            <a:ext cx="5342945" cy="1007742"/>
            <a:chOff x="5906616" y="3147098"/>
            <a:chExt cx="5342945" cy="10077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43922" y="3188762"/>
              <a:ext cx="1005639" cy="966078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6616" y="3148180"/>
              <a:ext cx="1005639" cy="96607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9110" y="3147098"/>
              <a:ext cx="1005639" cy="96607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8823" y="3392310"/>
              <a:ext cx="627559" cy="61403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556" y="3371750"/>
              <a:ext cx="627559" cy="614037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437408" y="5357391"/>
            <a:ext cx="5981771" cy="1015745"/>
            <a:chOff x="4980519" y="5027704"/>
            <a:chExt cx="6905922" cy="1095115"/>
          </a:xfrm>
        </p:grpSpPr>
        <p:grpSp>
          <p:nvGrpSpPr>
            <p:cNvPr id="33" name="Group 32"/>
            <p:cNvGrpSpPr/>
            <p:nvPr/>
          </p:nvGrpSpPr>
          <p:grpSpPr>
            <a:xfrm>
              <a:off x="4980519" y="5048903"/>
              <a:ext cx="1879844" cy="1067138"/>
              <a:chOff x="4824000" y="5009748"/>
              <a:chExt cx="2040906" cy="1143498"/>
            </a:xfrm>
          </p:grpSpPr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79950" y="5009748"/>
                <a:ext cx="1098829" cy="1098829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24000" y="5103637"/>
                <a:ext cx="2040906" cy="1049609"/>
              </a:xfrm>
              <a:prstGeom prst="rect">
                <a:avLst/>
              </a:prstGeom>
            </p:spPr>
          </p:pic>
        </p:grpSp>
        <p:grpSp>
          <p:nvGrpSpPr>
            <p:cNvPr id="34" name="Group 33"/>
            <p:cNvGrpSpPr/>
            <p:nvPr/>
          </p:nvGrpSpPr>
          <p:grpSpPr>
            <a:xfrm>
              <a:off x="7512800" y="5027704"/>
              <a:ext cx="1879844" cy="1070962"/>
              <a:chOff x="7225200" y="5048253"/>
              <a:chExt cx="2040906" cy="1147595"/>
            </a:xfrm>
          </p:grpSpPr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02624" y="5048253"/>
                <a:ext cx="1098829" cy="1098829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25200" y="5146239"/>
                <a:ext cx="2040906" cy="1049609"/>
              </a:xfrm>
              <a:prstGeom prst="rect">
                <a:avLst/>
              </a:prstGeom>
            </p:spPr>
          </p:pic>
        </p:grpSp>
        <p:grpSp>
          <p:nvGrpSpPr>
            <p:cNvPr id="35" name="Group 34"/>
            <p:cNvGrpSpPr/>
            <p:nvPr/>
          </p:nvGrpSpPr>
          <p:grpSpPr>
            <a:xfrm>
              <a:off x="10006597" y="5097367"/>
              <a:ext cx="1879844" cy="1025452"/>
              <a:chOff x="9789728" y="5121631"/>
              <a:chExt cx="2040906" cy="1098829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97523" y="5121631"/>
                <a:ext cx="1098829" cy="1098829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89728" y="5146240"/>
                <a:ext cx="2040906" cy="1049609"/>
              </a:xfrm>
              <a:prstGeom prst="rect">
                <a:avLst/>
              </a:prstGeom>
            </p:spPr>
          </p:pic>
        </p:grp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0986" y="5317854"/>
              <a:ext cx="774603" cy="558730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7698" y="5329541"/>
              <a:ext cx="774603" cy="5587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76871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8723453" y="3698874"/>
            <a:ext cx="1860464" cy="1091048"/>
          </a:xfrm>
          <a:prstGeom prst="rect">
            <a:avLst/>
          </a:prstGeom>
          <a:blipFill dpi="0" rotWithShape="1">
            <a:blip r:embed="rId2">
              <a:alphaModFix amt="37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2" name="Rectangle 11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3" name="Group 12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4" name="Rectangle 13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0" y="-1"/>
            <a:ext cx="6168571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TextBox 16"/>
          <p:cNvSpPr txBox="1"/>
          <p:nvPr/>
        </p:nvSpPr>
        <p:spPr>
          <a:xfrm>
            <a:off x="292095" y="23656"/>
            <a:ext cx="5661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DECISIONES Y ALGUNAS ANOMALÍAS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3196" y="4648460"/>
            <a:ext cx="16065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Costos de </a:t>
            </a:r>
            <a:br>
              <a:rPr lang="es-AR" sz="2400" b="1" dirty="0" smtClean="0"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latin typeface="Helvetica LT Std Cond Light" panose="020B0406020202030204" pitchFamily="34" charset="0"/>
              </a:rPr>
              <a:t>Oportunidad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737" y="1145737"/>
            <a:ext cx="4493501" cy="44935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723453" y="1704939"/>
            <a:ext cx="12907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Costos </a:t>
            </a:r>
            <a:br>
              <a:rPr lang="es-AR" sz="2400" b="1" dirty="0" smtClean="0"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latin typeface="Helvetica LT Std Cond Light" panose="020B0406020202030204" pitchFamily="34" charset="0"/>
              </a:rPr>
              <a:t>Hundidos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24808" y="2274807"/>
            <a:ext cx="16802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Preferencias </a:t>
            </a:r>
            <a:br>
              <a:rPr lang="es-AR" sz="2400" b="1" dirty="0" smtClean="0"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latin typeface="Helvetica LT Std Cond Light" panose="020B0406020202030204" pitchFamily="34" charset="0"/>
              </a:rPr>
              <a:t>Estables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23453" y="4259291"/>
            <a:ext cx="16690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Intercambios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4794" y="5479457"/>
            <a:ext cx="11721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Efecto </a:t>
            </a:r>
            <a:b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dotación</a:t>
            </a:r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966469" y="5479457"/>
            <a:ext cx="28520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Utilidad de adquisición</a:t>
            </a:r>
            <a:b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y de transacción</a:t>
            </a:r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9190" y="1100808"/>
            <a:ext cx="16033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Preferencias</a:t>
            </a:r>
            <a:b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variables</a:t>
            </a:r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57977" y="496877"/>
            <a:ext cx="2198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Influencia costes </a:t>
            </a:r>
            <a:b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</a:b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pasados</a:t>
            </a:r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15254" y="2151087"/>
            <a:ext cx="1680268" cy="1159026"/>
          </a:xfrm>
          <a:prstGeom prst="rect">
            <a:avLst/>
          </a:prstGeom>
          <a:blipFill>
            <a:blip r:embed="rId4">
              <a:alphaModFix amt="3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sz="24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Helvetica LT Std Cond Light" panose="020B0406020202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723453" y="1648378"/>
            <a:ext cx="1450428" cy="1082222"/>
          </a:xfrm>
          <a:prstGeom prst="rect">
            <a:avLst/>
          </a:prstGeom>
          <a:blipFill>
            <a:blip r:embed="rId5">
              <a:alphaModFix amt="3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sz="24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Helvetica LT Std Cond Light" panose="020B040602020203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889921" y="4450048"/>
            <a:ext cx="1515155" cy="1005750"/>
          </a:xfrm>
          <a:prstGeom prst="rect">
            <a:avLst/>
          </a:prstGeom>
          <a:blipFill>
            <a:blip r:embed="rId6">
              <a:alphaModFix amt="3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sz="2400" dirty="0"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4554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031" y="2082366"/>
            <a:ext cx="3733938" cy="28377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-1"/>
            <a:ext cx="796297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292095" y="23656"/>
            <a:ext cx="7508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CONTRA-ARGUMENTO DEL CONTRA-ARGUMENTO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8" name="Group 7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9" name="Rectangle 8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91727" y="1325350"/>
            <a:ext cx="34180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Los agentes actúan “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como si</a:t>
            </a:r>
            <a:r>
              <a:rPr lang="es-AR" sz="2400" dirty="0" smtClean="0">
                <a:latin typeface="Helvetica LT Std Cond Light" panose="020B0406020202030204" pitchFamily="34" charset="0"/>
              </a:rPr>
              <a:t>” fueran racionales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Se pueden generar procesos de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aprendizaje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Se puede recurrir a la contratación de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expertos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Disciplinamiento del mecanismo de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mercado</a:t>
            </a:r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229030" y="2459421"/>
            <a:ext cx="3821893" cy="2764220"/>
            <a:chOff x="4229030" y="2459421"/>
            <a:chExt cx="3821893" cy="2764220"/>
          </a:xfrm>
        </p:grpSpPr>
        <p:sp>
          <p:nvSpPr>
            <p:cNvPr id="13" name="Rectangle 12"/>
            <p:cNvSpPr/>
            <p:nvPr/>
          </p:nvSpPr>
          <p:spPr>
            <a:xfrm>
              <a:off x="4229030" y="2459421"/>
              <a:ext cx="3821893" cy="27642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6347" y="2491103"/>
              <a:ext cx="2981528" cy="2178577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7746123" y="1310625"/>
            <a:ext cx="405414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Presencia de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errores sistemáticos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en la conducta de los agentes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Requiere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práctica frecuente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y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retroalimentación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inmediata </a:t>
            </a:r>
            <a:endParaRPr lang="es-AR" sz="2400" b="1" dirty="0" smtClean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Los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expertos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cometen errores de exceso de confianza.</a:t>
            </a:r>
            <a:endParaRPr lang="es-AR" sz="2400" b="1" dirty="0" smtClean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El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mercado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tiende a exacerbar los errores y aprovecharse de estos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2412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773" y="197083"/>
            <a:ext cx="1087321" cy="20296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506" y="-15372"/>
            <a:ext cx="1486624" cy="224212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2095" y="1439920"/>
            <a:ext cx="11553064" cy="52551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Rectangle 14"/>
          <p:cNvSpPr/>
          <p:nvPr/>
        </p:nvSpPr>
        <p:spPr>
          <a:xfrm>
            <a:off x="0" y="-1"/>
            <a:ext cx="4020457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" name="TextBox 1"/>
          <p:cNvSpPr txBox="1"/>
          <p:nvPr/>
        </p:nvSpPr>
        <p:spPr>
          <a:xfrm>
            <a:off x="292095" y="23656"/>
            <a:ext cx="3626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SISTEMAS COGNITIVOS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62456" y="1439920"/>
            <a:ext cx="2827282" cy="105891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latin typeface="Helvetica LT Std Cond Light" panose="020B0406020202030204" pitchFamily="34" charset="0"/>
              </a:rPr>
              <a:t>Percepción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78024" y="1439920"/>
            <a:ext cx="2796654" cy="105891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latin typeface="Helvetica LT Std Cond Light" panose="020B0406020202030204" pitchFamily="34" charset="0"/>
              </a:rPr>
              <a:t>Intuición</a:t>
            </a:r>
            <a:r>
              <a:rPr lang="es-AR" sz="2800" dirty="0" smtClean="0">
                <a:latin typeface="Helvetica LT Std Cond Light" panose="020B0406020202030204" pitchFamily="34" charset="0"/>
              </a:rPr>
              <a:t> </a:t>
            </a:r>
            <a:br>
              <a:rPr lang="es-AR" sz="2800" dirty="0" smtClean="0">
                <a:latin typeface="Helvetica LT Std Cond Light" panose="020B0406020202030204" pitchFamily="34" charset="0"/>
              </a:rPr>
            </a:br>
            <a:r>
              <a:rPr lang="es-AR" sz="2800" dirty="0" smtClean="0">
                <a:latin typeface="Helvetica LT Std Cond Light" panose="020B0406020202030204" pitchFamily="34" charset="0"/>
              </a:rPr>
              <a:t>(Sistema 1)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62964" y="1439920"/>
            <a:ext cx="2832574" cy="106680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latin typeface="Helvetica LT Std Cond Light" panose="020B0406020202030204" pitchFamily="34" charset="0"/>
              </a:rPr>
              <a:t>Razonamiento</a:t>
            </a:r>
            <a:r>
              <a:rPr lang="es-AR" sz="2800" dirty="0" smtClean="0">
                <a:latin typeface="Helvetica LT Std Cond Light" panose="020B0406020202030204" pitchFamily="34" charset="0"/>
              </a:rPr>
              <a:t> (Sistema 2)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2455" y="2722182"/>
            <a:ext cx="5812222" cy="1676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400" dirty="0">
                <a:latin typeface="Helvetica LT Std Cond Light" panose="020B0406020202030204" pitchFamily="34" charset="0"/>
              </a:rPr>
              <a:t>rápido, paralelo, automático, no esforzado, asociativo, de aprendizaje lento y emotivo</a:t>
            </a:r>
          </a:p>
        </p:txBody>
      </p:sp>
      <p:sp>
        <p:nvSpPr>
          <p:cNvPr id="8" name="Rectangle 7"/>
          <p:cNvSpPr/>
          <p:nvPr/>
        </p:nvSpPr>
        <p:spPr>
          <a:xfrm>
            <a:off x="8805316" y="2722182"/>
            <a:ext cx="2790222" cy="1676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400" dirty="0">
                <a:latin typeface="Helvetica LT Std Cond Light" panose="020B0406020202030204" pitchFamily="34" charset="0"/>
              </a:rPr>
              <a:t>lento, serial, controlado, esforzado, gobernado por reglas, flexible y neutral</a:t>
            </a:r>
          </a:p>
        </p:txBody>
      </p:sp>
      <p:sp>
        <p:nvSpPr>
          <p:cNvPr id="9" name="Rectangle 8"/>
          <p:cNvSpPr/>
          <p:nvPr/>
        </p:nvSpPr>
        <p:spPr>
          <a:xfrm>
            <a:off x="2762455" y="4654636"/>
            <a:ext cx="2827283" cy="189186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400" dirty="0" smtClean="0">
                <a:latin typeface="Helvetica LT Std Cond Light" panose="020B0406020202030204" pitchFamily="34" charset="0"/>
              </a:rPr>
              <a:t>percepciones;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r>
              <a:rPr lang="es-AR" sz="2400" dirty="0" smtClean="0">
                <a:latin typeface="Helvetica LT Std Cond Light" panose="020B0406020202030204" pitchFamily="34" charset="0"/>
              </a:rPr>
              <a:t>estímulos presentes;</a:t>
            </a:r>
          </a:p>
          <a:p>
            <a:pPr algn="ctr"/>
            <a:r>
              <a:rPr lang="es-AR" sz="2400" dirty="0" smtClean="0">
                <a:latin typeface="Helvetica LT Std Cond Light" panose="020B0406020202030204" pitchFamily="34" charset="0"/>
              </a:rPr>
              <a:t>respuestas a estímulos específicos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20377" y="4654636"/>
            <a:ext cx="5775161" cy="1905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400" dirty="0">
                <a:latin typeface="Helvetica LT Std Cond Light" panose="020B0406020202030204" pitchFamily="34" charset="0"/>
              </a:rPr>
              <a:t>r</a:t>
            </a:r>
            <a:r>
              <a:rPr lang="es-AR" sz="2400" dirty="0" smtClean="0">
                <a:latin typeface="Helvetica LT Std Cond Light" panose="020B0406020202030204" pitchFamily="34" charset="0"/>
              </a:rPr>
              <a:t>epresentaciones conceptuales;</a:t>
            </a:r>
          </a:p>
          <a:p>
            <a:pPr algn="ctr"/>
            <a:r>
              <a:rPr lang="es-AR" sz="2400" dirty="0">
                <a:latin typeface="Helvetica LT Std Cond Light" panose="020B0406020202030204" pitchFamily="34" charset="0"/>
              </a:rPr>
              <a:t>p</a:t>
            </a:r>
            <a:r>
              <a:rPr lang="es-AR" sz="2400" dirty="0" smtClean="0">
                <a:latin typeface="Helvetica LT Std Cond Light" panose="020B0406020202030204" pitchFamily="34" charset="0"/>
              </a:rPr>
              <a:t>asado, presente y futuro;</a:t>
            </a:r>
          </a:p>
          <a:p>
            <a:pPr algn="ctr"/>
            <a:r>
              <a:rPr lang="es-AR" sz="2400" dirty="0">
                <a:latin typeface="Helvetica LT Std Cond Light" panose="020B0406020202030204" pitchFamily="34" charset="0"/>
              </a:rPr>
              <a:t>p</a:t>
            </a:r>
            <a:r>
              <a:rPr lang="es-AR" sz="2400" dirty="0" smtClean="0">
                <a:latin typeface="Helvetica LT Std Cond Light" panose="020B0406020202030204" pitchFamily="34" charset="0"/>
              </a:rPr>
              <a:t>uede ser evocado por el lenguaje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0542" y="2722182"/>
            <a:ext cx="1931274" cy="1676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latin typeface="Helvetica LT Std Cond Light" panose="020B0406020202030204" pitchFamily="34" charset="0"/>
              </a:rPr>
              <a:t>Proceso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0542" y="4654636"/>
            <a:ext cx="1931274" cy="189186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800" b="1" dirty="0" smtClean="0">
                <a:latin typeface="Helvetica LT Std Cond Light" panose="020B0406020202030204" pitchFamily="34" charset="0"/>
              </a:rPr>
              <a:t>Contenido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7" name="Group 16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8" name="Rectangle 17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</p:spTree>
    <p:extLst>
      <p:ext uri="{BB962C8B-B14F-4D97-AF65-F5344CB8AC3E}">
        <p14:creationId xmlns:p14="http://schemas.microsoft.com/office/powerpoint/2010/main" val="18149770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-1"/>
            <a:ext cx="4702628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4255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EL EXPERIMENTO DE LINDA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0" name="Group 9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1" name="Rectangle 10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31104" y="1044276"/>
            <a:ext cx="11529791" cy="1200329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Linda tiene 31 años, es soltera, no tiene pelos en la lengua y es muy inteligente. Se licenció en Filosofía. Cuando estudiaba, le preocupaban mucho los problemas de discriminación y justicia social, y también participó en manifestaciones antinucleares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699" y="3453255"/>
            <a:ext cx="96776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trabaja de cajera en un banco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es profesora de una escuela primaria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es vendedora de seguros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Linda trabaja de cajera en un banco y es un miembro activo del movimiento feminista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2644882"/>
            <a:ext cx="4549643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¿A que categoría pertenece?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347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046" y="1409813"/>
            <a:ext cx="10615451" cy="1200329"/>
          </a:xfrm>
          <a:prstGeom prst="rect">
            <a:avLst/>
          </a:prstGeom>
          <a:noFill/>
          <a:ln w="317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Se afirma que una representación esta mediada por un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heurístico</a:t>
            </a:r>
            <a:r>
              <a:rPr lang="es-AR" sz="2400" dirty="0" smtClean="0">
                <a:latin typeface="Helvetica LT Std Cond Light" panose="020B0406020202030204" pitchFamily="34" charset="0"/>
              </a:rPr>
              <a:t>, cuando el individuo evalúa un atributo específico de un objeto de dicha representación, sustituyéndolo por alguna otra propiedad de dicho objeto que le resulta más fácil de interpretar. </a:t>
            </a:r>
            <a:endParaRPr lang="es-AR" sz="2400" dirty="0"/>
          </a:p>
        </p:txBody>
      </p:sp>
      <p:sp>
        <p:nvSpPr>
          <p:cNvPr id="7" name="Rectangle 6"/>
          <p:cNvSpPr/>
          <p:nvPr/>
        </p:nvSpPr>
        <p:spPr>
          <a:xfrm>
            <a:off x="0" y="-1"/>
            <a:ext cx="407499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3782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HEURÍSTICAS Y SESGOS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7046" y="3625136"/>
            <a:ext cx="4603533" cy="2049949"/>
            <a:chOff x="557045" y="3198168"/>
            <a:chExt cx="4603533" cy="1541998"/>
          </a:xfrm>
        </p:grpSpPr>
        <p:sp>
          <p:nvSpPr>
            <p:cNvPr id="18" name="Rectangle 17"/>
            <p:cNvSpPr/>
            <p:nvPr/>
          </p:nvSpPr>
          <p:spPr>
            <a:xfrm>
              <a:off x="557045" y="3429000"/>
              <a:ext cx="4603533" cy="1311166"/>
            </a:xfrm>
            <a:prstGeom prst="rect">
              <a:avLst/>
            </a:prstGeom>
            <a:noFill/>
            <a:ln w="254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08432" y="3709391"/>
              <a:ext cx="41956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AR" sz="2400" dirty="0" smtClean="0">
                  <a:latin typeface="Helvetica LT Std Cond Light" panose="020B0406020202030204" pitchFamily="34" charset="0"/>
                </a:rPr>
                <a:t>Brinda una respuesta </a:t>
              </a:r>
              <a:r>
                <a:rPr lang="es-AR" sz="2400" dirty="0">
                  <a:latin typeface="Helvetica LT Std Cond Light" panose="020B0406020202030204" pitchFamily="34" charset="0"/>
                </a:rPr>
                <a:t>rápida a la situación o problema que se </a:t>
              </a:r>
              <a:r>
                <a:rPr lang="es-AR" sz="2400" dirty="0" smtClean="0">
                  <a:latin typeface="Helvetica LT Std Cond Light" panose="020B0406020202030204" pitchFamily="34" charset="0"/>
                </a:rPr>
                <a:t>presente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1577" y="3198168"/>
              <a:ext cx="1152175" cy="461665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 rtlCol="0">
              <a:spAutoFit/>
            </a:bodyPr>
            <a:lstStyle/>
            <a:p>
              <a:r>
                <a:rPr lang="es-AR" sz="2400" b="1" dirty="0" smtClean="0">
                  <a:solidFill>
                    <a:schemeClr val="bg1"/>
                  </a:solidFill>
                  <a:latin typeface="Helvetica LT Std Cond Light" panose="020B0406020202030204" pitchFamily="34" charset="0"/>
                </a:rPr>
                <a:t>Ventajas</a:t>
              </a:r>
              <a:endParaRPr lang="es-AR" sz="2400" b="1" dirty="0">
                <a:solidFill>
                  <a:schemeClr val="bg1"/>
                </a:solidFill>
                <a:latin typeface="Helvetica LT Std Cond Light" panose="020B040602020203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526922" y="3625136"/>
            <a:ext cx="4635064" cy="2267663"/>
            <a:chOff x="6537433" y="3403657"/>
            <a:chExt cx="4635064" cy="1908208"/>
          </a:xfrm>
        </p:grpSpPr>
        <p:sp>
          <p:nvSpPr>
            <p:cNvPr id="20" name="Rectangle 19"/>
            <p:cNvSpPr/>
            <p:nvPr/>
          </p:nvSpPr>
          <p:spPr>
            <a:xfrm>
              <a:off x="6537433" y="3634489"/>
              <a:ext cx="4635064" cy="1677376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851497" y="3403657"/>
              <a:ext cx="1560042" cy="461665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0">
              <a:spAutoFit/>
            </a:bodyPr>
            <a:lstStyle/>
            <a:p>
              <a:r>
                <a:rPr lang="es-AR" sz="2400" b="1" dirty="0" smtClean="0">
                  <a:solidFill>
                    <a:schemeClr val="bg1"/>
                  </a:solidFill>
                  <a:latin typeface="Helvetica LT Std Cond Light" panose="020B0406020202030204" pitchFamily="34" charset="0"/>
                </a:rPr>
                <a:t>Desventajas</a:t>
              </a:r>
              <a:endParaRPr lang="es-AR" sz="2400" b="1" dirty="0">
                <a:solidFill>
                  <a:schemeClr val="bg1"/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51497" y="3966806"/>
              <a:ext cx="43210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AR" sz="2400" dirty="0" smtClean="0">
                  <a:latin typeface="Helvetica LT Std Cond Light" panose="020B0406020202030204" pitchFamily="34" charset="0"/>
                </a:rPr>
                <a:t>Los costos evitados reaparecen </a:t>
              </a:r>
              <a:r>
                <a:rPr lang="es-AR" sz="2400" dirty="0">
                  <a:latin typeface="Helvetica LT Std Cond Light" panose="020B0406020202030204" pitchFamily="34" charset="0"/>
                </a:rPr>
                <a:t>bajo la forma de errores serios y sistemáticos, que en la teoría se denominan </a:t>
              </a:r>
              <a:r>
                <a:rPr lang="es-AR" sz="2400" b="1" dirty="0">
                  <a:latin typeface="Helvetica LT Std Cond Light" panose="020B0406020202030204" pitchFamily="34" charset="0"/>
                </a:rPr>
                <a:t>sesgos</a:t>
              </a:r>
              <a:r>
                <a:rPr lang="es-AR" sz="2400" dirty="0">
                  <a:latin typeface="Helvetica LT Std Cond Light" panose="020B0406020202030204" pitchFamily="34" charset="0"/>
                </a:rPr>
                <a:t>. </a:t>
              </a:r>
              <a:endParaRPr lang="es-AR" sz="2400" dirty="0" smtClean="0">
                <a:latin typeface="Helvetica LT Std Cond Light" panose="020B04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9982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216166"/>
            <a:ext cx="6369269" cy="35630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Rectangle 6"/>
          <p:cNvSpPr/>
          <p:nvPr/>
        </p:nvSpPr>
        <p:spPr>
          <a:xfrm>
            <a:off x="0" y="-1"/>
            <a:ext cx="4891313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4479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HEURÍSTICA DE PROTOTIPOS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0" name="Group 9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1" name="Rectangle 10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64669" y="903576"/>
            <a:ext cx="11462657" cy="830997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>
                <a:latin typeface="Helvetica LT Std Cond Light" panose="020B0406020202030204" pitchFamily="34" charset="0"/>
              </a:rPr>
              <a:t>La </a:t>
            </a:r>
            <a:r>
              <a:rPr lang="es-AR" sz="2400" b="1" dirty="0">
                <a:latin typeface="Helvetica LT Std Cond Light" panose="020B0406020202030204" pitchFamily="34" charset="0"/>
              </a:rPr>
              <a:t>heurística de representatividad</a:t>
            </a:r>
            <a:r>
              <a:rPr lang="es-AR" sz="2400" dirty="0">
                <a:latin typeface="Helvetica LT Std Cond Light" panose="020B0406020202030204" pitchFamily="34" charset="0"/>
              </a:rPr>
              <a:t>,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se emplea </a:t>
            </a:r>
            <a:r>
              <a:rPr lang="es-AR" sz="2400" dirty="0">
                <a:latin typeface="Helvetica LT Std Cond Light" panose="020B0406020202030204" pitchFamily="34" charset="0"/>
              </a:rPr>
              <a:t>cuando se pide juzgar la probabilidad de que un objeto o evento A pertenezca a la clase o al proceso B.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4668" y="2007243"/>
            <a:ext cx="11462657" cy="830997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La </a:t>
            </a:r>
            <a:r>
              <a:rPr lang="es-AR" sz="2400" b="1" dirty="0">
                <a:latin typeface="Helvetica LT Std Cond Light" panose="020B0406020202030204" pitchFamily="34" charset="0"/>
              </a:rPr>
              <a:t>h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eurística </a:t>
            </a:r>
            <a:r>
              <a:rPr lang="es-AR" sz="2400" b="1" dirty="0">
                <a:latin typeface="Helvetica LT Std Cond Light" panose="020B0406020202030204" pitchFamily="34" charset="0"/>
              </a:rPr>
              <a:t>de los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prototipos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es más general. </a:t>
            </a:r>
            <a:r>
              <a:rPr lang="es-AR" sz="2400" dirty="0">
                <a:latin typeface="Helvetica LT Std Cond Light" panose="020B0406020202030204" pitchFamily="34" charset="0"/>
              </a:rPr>
              <a:t>El prototipo de un conjunto está caracterizado por los valores promedios de las principales propiedades de sus miembros.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012" y="3495476"/>
            <a:ext cx="4282691" cy="28002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280" y="1316043"/>
            <a:ext cx="4165439" cy="287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2305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388 0.306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40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094" y="975559"/>
            <a:ext cx="11462657" cy="830997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La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heurística de disponibilidad/accesibilidad</a:t>
            </a:r>
            <a:r>
              <a:rPr lang="es-AR" sz="2400" dirty="0" smtClean="0">
                <a:latin typeface="Helvetica LT Std Cond Light" panose="020B0406020202030204" pitchFamily="34" charset="0"/>
              </a:rPr>
              <a:t>, se emplea cuando se pide estimar la frecuencia de una clase o la plausibilidad de un desarrollo particular.</a:t>
            </a:r>
            <a:endParaRPr lang="es-AR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292094" y="3634880"/>
            <a:ext cx="687596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AR" sz="2400" dirty="0">
                <a:latin typeface="Helvetica LT Std Cond Light" panose="020B0406020202030204" pitchFamily="34" charset="0"/>
              </a:rPr>
              <a:t>E</a:t>
            </a:r>
            <a:r>
              <a:rPr lang="es-AR" sz="2400" dirty="0" smtClean="0">
                <a:latin typeface="Helvetica LT Std Cond Light" panose="020B0406020202030204" pitchFamily="34" charset="0"/>
              </a:rPr>
              <a:t>l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grado de asociación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que tienen las características de ese evento con los conocimientos previos del agente.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Por la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prominencia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del mismo.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AR" sz="2400" dirty="0">
                <a:latin typeface="Helvetica LT Std Cond Light" panose="020B0406020202030204" pitchFamily="34" charset="0"/>
              </a:rPr>
              <a:t>P</a:t>
            </a:r>
            <a:r>
              <a:rPr lang="es-AR" sz="2400" dirty="0" smtClean="0">
                <a:latin typeface="Helvetica LT Std Cond Light" panose="020B0406020202030204" pitchFamily="34" charset="0"/>
              </a:rPr>
              <a:t>or la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distancia temporal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que media entre la observación y la ocurrencia del evento que el agente está valorando.</a:t>
            </a:r>
          </a:p>
          <a:p>
            <a:endParaRPr lang="es-AR" dirty="0"/>
          </a:p>
        </p:txBody>
      </p:sp>
      <p:sp>
        <p:nvSpPr>
          <p:cNvPr id="6" name="Rectangle 5"/>
          <p:cNvSpPr/>
          <p:nvPr/>
        </p:nvSpPr>
        <p:spPr>
          <a:xfrm>
            <a:off x="0" y="-1"/>
            <a:ext cx="525262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TextBox 6"/>
          <p:cNvSpPr txBox="1"/>
          <p:nvPr/>
        </p:nvSpPr>
        <p:spPr>
          <a:xfrm>
            <a:off x="292095" y="23656"/>
            <a:ext cx="4960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HEURÍSTICA DE DISPONIBILIDAD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9" name="Group 8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0" name="Rectangle 9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0" y="2268266"/>
            <a:ext cx="2813938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¿Pero que significa?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2094" y="2968359"/>
            <a:ext cx="6591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Que se va a efectuar un reemplazo del evento en función de: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62" y="2635392"/>
            <a:ext cx="3314944" cy="331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064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2" grpId="0" animBg="1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1023" y="1096251"/>
            <a:ext cx="10948315" cy="1200329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>
                <a:latin typeface="Helvetica LT Std Cond Light" panose="020B0406020202030204" pitchFamily="34" charset="0"/>
              </a:rPr>
              <a:t>E</a:t>
            </a:r>
            <a:r>
              <a:rPr lang="es-AR" sz="2400" dirty="0" smtClean="0">
                <a:latin typeface="Helvetica LT Std Cond Light" panose="020B0406020202030204" pitchFamily="34" charset="0"/>
              </a:rPr>
              <a:t>l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efecto de anclaje</a:t>
            </a:r>
            <a:r>
              <a:rPr lang="es-AR" sz="2400" dirty="0" smtClean="0">
                <a:latin typeface="Helvetica LT Std Cond Light" panose="020B0406020202030204" pitchFamily="34" charset="0"/>
              </a:rPr>
              <a:t>, es un procedimiento de ajuste desde un punto de partida, ya sea este una pieza de información, dato o cálculo inicial; hasta una estimación final, la cual es por entero dependiente del punto de partida o ancla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" y="-1"/>
            <a:ext cx="3455138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TextBox 6"/>
          <p:cNvSpPr txBox="1"/>
          <p:nvPr/>
        </p:nvSpPr>
        <p:spPr>
          <a:xfrm>
            <a:off x="292095" y="23656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ANCLAJE Y AJUSTE 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9" name="Group 8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0" name="Rectangle 9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792" y="2595570"/>
            <a:ext cx="2988600" cy="29162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3243965"/>
            <a:ext cx="7535917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¿Por qué tiene particular interés a pesar de no ser un sesgo?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22969" y="4004620"/>
            <a:ext cx="825578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Punto de referencia  =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statu quo</a:t>
            </a:r>
          </a:p>
          <a:p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Implicancias con acciones de innovación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Se generan efectos de inercia que cuentan a la hora de tomar decisiones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879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Connector 49"/>
          <p:cNvCxnSpPr/>
          <p:nvPr/>
        </p:nvCxnSpPr>
        <p:spPr>
          <a:xfrm flipH="1" flipV="1">
            <a:off x="6264000" y="4441273"/>
            <a:ext cx="360000" cy="1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0" y="1765738"/>
            <a:ext cx="6254026" cy="4288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cxnSp>
        <p:nvCxnSpPr>
          <p:cNvPr id="45" name="Straight Connector 44"/>
          <p:cNvCxnSpPr>
            <a:stCxn id="33" idx="0"/>
          </p:cNvCxnSpPr>
          <p:nvPr/>
        </p:nvCxnSpPr>
        <p:spPr>
          <a:xfrm flipH="1">
            <a:off x="6620464" y="4327721"/>
            <a:ext cx="1" cy="1547738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802408" y="5875394"/>
            <a:ext cx="6389592" cy="903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-1" y="-1"/>
            <a:ext cx="5252621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292095" y="23656"/>
            <a:ext cx="4960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TEORÍA DE UTILIDAD ESPERADA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8" name="Group 7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9" name="Rectangle 8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cxnSp>
        <p:nvCxnSpPr>
          <p:cNvPr id="43" name="Straight Connector 42"/>
          <p:cNvCxnSpPr>
            <a:stCxn id="34" idx="0"/>
          </p:cNvCxnSpPr>
          <p:nvPr/>
        </p:nvCxnSpPr>
        <p:spPr>
          <a:xfrm flipH="1">
            <a:off x="9967888" y="2058251"/>
            <a:ext cx="1" cy="3799435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6275711" y="1536795"/>
            <a:ext cx="5509217" cy="4320891"/>
            <a:chOff x="3930869" y="1776248"/>
            <a:chExt cx="6537434" cy="3836276"/>
          </a:xfrm>
        </p:grpSpPr>
        <p:cxnSp>
          <p:nvCxnSpPr>
            <p:cNvPr id="13" name="Straight Arrow Connector 12"/>
            <p:cNvCxnSpPr/>
            <p:nvPr/>
          </p:nvCxnSpPr>
          <p:spPr>
            <a:xfrm flipV="1">
              <a:off x="3930869" y="1776248"/>
              <a:ext cx="0" cy="383627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>
              <a:off x="3930869" y="5612524"/>
              <a:ext cx="6537434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10909367" y="5975425"/>
            <a:ext cx="8755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latin typeface="Helvetica LT Std Cond Light" panose="020B0406020202030204" pitchFamily="34" charset="0"/>
              </a:rPr>
              <a:t>riqueza</a:t>
            </a:r>
            <a:endParaRPr lang="es-AR" sz="2000" b="1" dirty="0">
              <a:latin typeface="Helvetica LT Std Cond Light" panose="020B0406020202030204" pitchFamily="34" charset="0"/>
            </a:endParaRPr>
          </a:p>
        </p:txBody>
      </p:sp>
      <p:cxnSp>
        <p:nvCxnSpPr>
          <p:cNvPr id="36" name="Straight Connector 35"/>
          <p:cNvCxnSpPr>
            <a:stCxn id="33" idx="7"/>
            <a:endCxn id="34" idx="3"/>
          </p:cNvCxnSpPr>
          <p:nvPr/>
        </p:nvCxnSpPr>
        <p:spPr>
          <a:xfrm flipV="1">
            <a:off x="6702216" y="2250426"/>
            <a:ext cx="3183921" cy="2110267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6275709" y="2152535"/>
            <a:ext cx="3671544" cy="13847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8171485" y="2798441"/>
            <a:ext cx="0" cy="3059245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6275709" y="2802314"/>
            <a:ext cx="1895776" cy="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275709" y="3415142"/>
            <a:ext cx="1895776" cy="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8049671" y="2677754"/>
            <a:ext cx="231229" cy="225147"/>
          </a:xfrm>
          <a:prstGeom prst="ellipse">
            <a:avLst/>
          </a:prstGeom>
          <a:solidFill>
            <a:schemeClr val="accent1">
              <a:lumMod val="50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7" name="Oval 56"/>
          <p:cNvSpPr/>
          <p:nvPr/>
        </p:nvSpPr>
        <p:spPr>
          <a:xfrm>
            <a:off x="8054825" y="3299215"/>
            <a:ext cx="231229" cy="225147"/>
          </a:xfrm>
          <a:prstGeom prst="ellipse">
            <a:avLst/>
          </a:prstGeom>
          <a:solidFill>
            <a:schemeClr val="accent1">
              <a:lumMod val="50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4" name="Oval 33"/>
          <p:cNvSpPr/>
          <p:nvPr/>
        </p:nvSpPr>
        <p:spPr>
          <a:xfrm>
            <a:off x="9852274" y="2058251"/>
            <a:ext cx="231229" cy="225147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3" name="Oval 32"/>
          <p:cNvSpPr/>
          <p:nvPr/>
        </p:nvSpPr>
        <p:spPr>
          <a:xfrm>
            <a:off x="6504850" y="4327721"/>
            <a:ext cx="231229" cy="225147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67" name="Group 66"/>
          <p:cNvGrpSpPr/>
          <p:nvPr/>
        </p:nvGrpSpPr>
        <p:grpSpPr>
          <a:xfrm>
            <a:off x="7150093" y="123748"/>
            <a:ext cx="2850767" cy="667170"/>
            <a:chOff x="573021" y="789148"/>
            <a:chExt cx="3951837" cy="989796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021" y="870417"/>
              <a:ext cx="1628283" cy="90852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3473" y="1103817"/>
              <a:ext cx="670946" cy="518235"/>
            </a:xfrm>
            <a:prstGeom prst="rect">
              <a:avLst/>
            </a:prstGeom>
          </p:spPr>
        </p:pic>
        <p:grpSp>
          <p:nvGrpSpPr>
            <p:cNvPr id="59" name="Group 58"/>
            <p:cNvGrpSpPr/>
            <p:nvPr/>
          </p:nvGrpSpPr>
          <p:grpSpPr>
            <a:xfrm>
              <a:off x="2896575" y="789148"/>
              <a:ext cx="1628283" cy="989796"/>
              <a:chOff x="4824000" y="5009748"/>
              <a:chExt cx="2040906" cy="1143498"/>
            </a:xfrm>
          </p:grpSpPr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79950" y="5009748"/>
                <a:ext cx="1098829" cy="1098829"/>
              </a:xfrm>
              <a:prstGeom prst="rect">
                <a:avLst/>
              </a:prstGeom>
            </p:spPr>
          </p:pic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24000" y="5103637"/>
                <a:ext cx="2040906" cy="1049609"/>
              </a:xfrm>
              <a:prstGeom prst="rect">
                <a:avLst/>
              </a:prstGeom>
            </p:spPr>
          </p:pic>
        </p:grpSp>
        <p:grpSp>
          <p:nvGrpSpPr>
            <p:cNvPr id="66" name="Group 65"/>
            <p:cNvGrpSpPr/>
            <p:nvPr/>
          </p:nvGrpSpPr>
          <p:grpSpPr>
            <a:xfrm>
              <a:off x="1124854" y="870417"/>
              <a:ext cx="914232" cy="855918"/>
              <a:chOff x="1643162" y="3186316"/>
              <a:chExt cx="1460457" cy="1289177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43162" y="3327926"/>
                <a:ext cx="876672" cy="951131"/>
              </a:xfrm>
              <a:prstGeom prst="rect">
                <a:avLst/>
              </a:prstGeom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01975" y="3186316"/>
                <a:ext cx="876672" cy="951131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2300" y="3524362"/>
                <a:ext cx="876672" cy="951131"/>
              </a:xfrm>
              <a:prstGeom prst="rect">
                <a:avLst/>
              </a:prstGeom>
            </p:spPr>
          </p:pic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6947" y="3482402"/>
                <a:ext cx="876672" cy="951131"/>
              </a:xfrm>
              <a:prstGeom prst="rect">
                <a:avLst/>
              </a:prstGeom>
            </p:spPr>
          </p:pic>
        </p:grpSp>
      </p:grpSp>
      <p:sp>
        <p:nvSpPr>
          <p:cNvPr id="68" name="TextBox 67"/>
          <p:cNvSpPr txBox="1"/>
          <p:nvPr/>
        </p:nvSpPr>
        <p:spPr>
          <a:xfrm>
            <a:off x="0" y="1147712"/>
            <a:ext cx="4782333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¿Qué sucede con opciones inciertas?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38368" y="1871393"/>
            <a:ext cx="42001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latin typeface="Helvetica LT Std Cond Light" panose="020B0406020202030204" pitchFamily="34" charset="0"/>
              </a:rPr>
              <a:t>p</a:t>
            </a:r>
            <a:r>
              <a:rPr lang="es-AR" sz="2400" b="1" dirty="0">
                <a:latin typeface="Helvetica LT Std Cond Light" panose="020B0406020202030204" pitchFamily="34" charset="0"/>
              </a:rPr>
              <a:t>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=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probabilidad de que ocurra A</a:t>
            </a:r>
          </a:p>
          <a:p>
            <a:r>
              <a:rPr lang="es-AR" sz="2400" b="1" dirty="0" smtClean="0">
                <a:latin typeface="Helvetica LT Std Cond Light" panose="020B0406020202030204" pitchFamily="34" charset="0"/>
              </a:rPr>
              <a:t>(1-p) =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probabilidad de que ocurra B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02408" y="1150354"/>
            <a:ext cx="9092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>
                <a:latin typeface="Helvetica LT Std Cond Light" panose="020B0406020202030204" pitchFamily="34" charset="0"/>
              </a:rPr>
              <a:t>u</a:t>
            </a:r>
            <a:r>
              <a:rPr lang="es-AR" sz="2000" b="1" dirty="0" smtClean="0">
                <a:latin typeface="Helvetica LT Std Cond Light" panose="020B0406020202030204" pitchFamily="34" charset="0"/>
              </a:rPr>
              <a:t>tilidad</a:t>
            </a:r>
            <a:endParaRPr lang="es-AR" sz="2000" b="1" dirty="0">
              <a:latin typeface="Helvetica LT Std Cond Light" panose="020B0406020202030204" pitchFamily="34" charset="0"/>
            </a:endParaRPr>
          </a:p>
        </p:txBody>
      </p:sp>
      <p:sp>
        <p:nvSpPr>
          <p:cNvPr id="32" name="Arc 31"/>
          <p:cNvSpPr/>
          <p:nvPr/>
        </p:nvSpPr>
        <p:spPr>
          <a:xfrm rot="16200000">
            <a:off x="7269632" y="1064328"/>
            <a:ext cx="7641631" cy="9629477"/>
          </a:xfrm>
          <a:prstGeom prst="arc">
            <a:avLst>
              <a:gd name="adj1" fmla="val 16236043"/>
              <a:gd name="adj2" fmla="val 95302"/>
            </a:avLst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0" name="TextBox 69"/>
          <p:cNvSpPr txBox="1"/>
          <p:nvPr/>
        </p:nvSpPr>
        <p:spPr>
          <a:xfrm>
            <a:off x="6501854" y="5892608"/>
            <a:ext cx="3048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solidFill>
                  <a:srgbClr val="FF0000"/>
                </a:solidFill>
                <a:latin typeface="Helvetica LT Std Cond Light" panose="020B0406020202030204" pitchFamily="34" charset="0"/>
              </a:rPr>
              <a:t>5</a:t>
            </a:r>
            <a:endParaRPr lang="es-AR" sz="2000" b="1" dirty="0">
              <a:solidFill>
                <a:srgbClr val="FF0000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755330" y="5892608"/>
            <a:ext cx="425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solidFill>
                  <a:srgbClr val="FF0000"/>
                </a:solidFill>
                <a:latin typeface="Helvetica LT Std Cond Light" panose="020B0406020202030204" pitchFamily="34" charset="0"/>
              </a:rPr>
              <a:t>15</a:t>
            </a:r>
            <a:endParaRPr lang="es-AR" sz="2000" b="1" dirty="0">
              <a:solidFill>
                <a:srgbClr val="FF0000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54864" y="5892608"/>
            <a:ext cx="425116" cy="40011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10</a:t>
            </a:r>
            <a:endParaRPr lang="es-AR" sz="20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642960" y="4218656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solidFill>
                  <a:srgbClr val="FF0000"/>
                </a:solidFill>
                <a:latin typeface="Helvetica LT Std Cond Light" panose="020B0406020202030204" pitchFamily="34" charset="0"/>
              </a:rPr>
              <a:t>U(5)</a:t>
            </a:r>
            <a:endParaRPr lang="es-AR" sz="2000" b="1" dirty="0">
              <a:solidFill>
                <a:srgbClr val="FF0000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552922" y="1941461"/>
            <a:ext cx="7312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solidFill>
                  <a:srgbClr val="FF0000"/>
                </a:solidFill>
                <a:latin typeface="Helvetica LT Std Cond Light" panose="020B0406020202030204" pitchFamily="34" charset="0"/>
              </a:rPr>
              <a:t>U(15)</a:t>
            </a:r>
            <a:endParaRPr lang="es-AR" sz="2000" b="1" dirty="0">
              <a:solidFill>
                <a:srgbClr val="FF0000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897914" y="3230820"/>
            <a:ext cx="13981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1600" b="1" dirty="0" smtClean="0">
                <a:solidFill>
                  <a:schemeClr val="accent1">
                    <a:lumMod val="50000"/>
                  </a:schemeClr>
                </a:solidFill>
                <a:latin typeface="Helvetica LT Std Cond" panose="020B0506020202030204" pitchFamily="34" charset="0"/>
              </a:rPr>
              <a:t>½</a:t>
            </a:r>
            <a:r>
              <a:rPr lang="es-AR" sz="16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U(5)+</a:t>
            </a:r>
            <a:r>
              <a:rPr lang="es-AR" sz="1600" b="1" dirty="0" smtClean="0">
                <a:solidFill>
                  <a:schemeClr val="accent1">
                    <a:lumMod val="50000"/>
                  </a:schemeClr>
                </a:solidFill>
                <a:latin typeface="Helvetica LT Std Cond" panose="020B0506020202030204" pitchFamily="34" charset="0"/>
              </a:rPr>
              <a:t>½</a:t>
            </a:r>
            <a:r>
              <a:rPr lang="es-AR" sz="1600" dirty="0" smtClean="0">
                <a:solidFill>
                  <a:schemeClr val="accent1">
                    <a:lumMod val="50000"/>
                  </a:schemeClr>
                </a:solidFill>
                <a:latin typeface="Helvetica LT Std Cond" panose="020B0506020202030204" pitchFamily="34" charset="0"/>
              </a:rPr>
              <a:t>U(15)</a:t>
            </a:r>
            <a:endParaRPr lang="es-AR" sz="1600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548669" y="2570019"/>
            <a:ext cx="7312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0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U(10)</a:t>
            </a:r>
            <a:endParaRPr lang="es-AR" sz="20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868220" y="4364220"/>
            <a:ext cx="292068" cy="338554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16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</a:t>
            </a:r>
            <a:endParaRPr lang="es-AR" sz="16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0034412" y="1609257"/>
            <a:ext cx="292068" cy="338554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1600" b="1" dirty="0">
                <a:solidFill>
                  <a:schemeClr val="bg1"/>
                </a:solidFill>
                <a:latin typeface="Helvetica LT Std Cond Light" panose="020B0406020202030204" pitchFamily="34" charset="0"/>
              </a:rPr>
              <a:t>B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762675" y="2288571"/>
            <a:ext cx="304892" cy="33855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16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</a:t>
            </a:r>
            <a:endParaRPr lang="es-AR" sz="16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8387324" y="3450137"/>
            <a:ext cx="304892" cy="33855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1600" b="1" dirty="0">
                <a:solidFill>
                  <a:schemeClr val="bg1"/>
                </a:solidFill>
                <a:latin typeface="Helvetica LT Std Cond Light" panose="020B0406020202030204" pitchFamily="34" charset="0"/>
              </a:rPr>
              <a:t>D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41675" y="3005848"/>
            <a:ext cx="2653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Suponiendo que p = </a:t>
            </a:r>
            <a:r>
              <a:rPr lang="es-AR" sz="2400" dirty="0" smtClean="0">
                <a:latin typeface="Helvetica LT Std Cond" panose="020B0506020202030204" pitchFamily="34" charset="0"/>
              </a:rPr>
              <a:t>½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grpSp>
        <p:nvGrpSpPr>
          <p:cNvPr id="89" name="Group 88"/>
          <p:cNvGrpSpPr/>
          <p:nvPr/>
        </p:nvGrpSpPr>
        <p:grpSpPr>
          <a:xfrm>
            <a:off x="305247" y="3838075"/>
            <a:ext cx="603859" cy="616497"/>
            <a:chOff x="131530" y="4337870"/>
            <a:chExt cx="603859" cy="616497"/>
          </a:xfrm>
        </p:grpSpPr>
        <p:sp>
          <p:nvSpPr>
            <p:cNvPr id="85" name="TextBox 84"/>
            <p:cNvSpPr txBox="1"/>
            <p:nvPr/>
          </p:nvSpPr>
          <p:spPr>
            <a:xfrm>
              <a:off x="131530" y="4337870"/>
              <a:ext cx="346570" cy="461665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0">
              <a:spAutoFit/>
            </a:bodyPr>
            <a:lstStyle/>
            <a:p>
              <a:pPr algn="just"/>
              <a:r>
                <a:rPr lang="es-AR" sz="2400" b="1" dirty="0" smtClean="0">
                  <a:solidFill>
                    <a:schemeClr val="bg1"/>
                  </a:solidFill>
                  <a:latin typeface="Helvetica LT Std Cond Light" panose="020B0406020202030204" pitchFamily="34" charset="0"/>
                </a:rPr>
                <a:t>A</a:t>
              </a:r>
              <a:endParaRPr lang="es-AR" sz="2400" b="1" dirty="0">
                <a:solidFill>
                  <a:schemeClr val="bg1"/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88819" y="4492702"/>
              <a:ext cx="346570" cy="461665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0">
              <a:spAutoFit/>
            </a:bodyPr>
            <a:lstStyle/>
            <a:p>
              <a:pPr algn="just"/>
              <a:r>
                <a:rPr lang="es-AR" sz="2400" b="1" dirty="0">
                  <a:solidFill>
                    <a:schemeClr val="bg1"/>
                  </a:solidFill>
                  <a:latin typeface="Helvetica LT Std Cond Light" panose="020B0406020202030204" pitchFamily="34" charset="0"/>
                </a:rPr>
                <a:t>B</a:t>
              </a:r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1024720" y="3908010"/>
            <a:ext cx="1967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Opciones ciertas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17200" y="4530910"/>
            <a:ext cx="526106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10 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1048481" y="4530909"/>
            <a:ext cx="1786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Valor esperado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549623" y="5122008"/>
            <a:ext cx="364202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C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054595" y="5162898"/>
            <a:ext cx="30620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Utilidad del valor esperado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54763" y="5730976"/>
            <a:ext cx="364202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>
                <a:solidFill>
                  <a:schemeClr val="bg1"/>
                </a:solidFill>
                <a:latin typeface="Helvetica LT Std Cond Light" panose="020B0406020202030204" pitchFamily="34" charset="0"/>
              </a:rPr>
              <a:t>D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048481" y="5780836"/>
            <a:ext cx="2052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Utilidad esperada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4437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34" grpId="0" animBg="1"/>
      <p:bldP spid="33" grpId="0" animBg="1"/>
      <p:bldP spid="68" grpId="0" animBg="1"/>
      <p:bldP spid="79" grpId="0"/>
      <p:bldP spid="70" grpId="0"/>
      <p:bldP spid="72" grpId="0"/>
      <p:bldP spid="73" grpId="0" animBg="1"/>
      <p:bldP spid="74" grpId="0"/>
      <p:bldP spid="75" grpId="0"/>
      <p:bldP spid="76" grpId="0"/>
      <p:bldP spid="77" grpId="0"/>
      <p:bldP spid="80" grpId="0" animBg="1"/>
      <p:bldP spid="81" grpId="0" animBg="1"/>
      <p:bldP spid="82" grpId="0" animBg="1"/>
      <p:bldP spid="83" grpId="0" animBg="1"/>
      <p:bldP spid="84" grpId="0"/>
      <p:bldP spid="87" grpId="0"/>
      <p:bldP spid="88" grpId="0" animBg="1"/>
      <p:bldP spid="90" grpId="0"/>
      <p:bldP spid="91" grpId="0" animBg="1"/>
      <p:bldP spid="92" grpId="0"/>
      <p:bldP spid="93" grpId="0" animBg="1"/>
      <p:bldP spid="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-1"/>
            <a:ext cx="5036458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169671" y="46285"/>
            <a:ext cx="4793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TEORÍA DE LAS PERSPECTIVAS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8" name="Group 7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9" name="Rectangle 8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754479" y="155266"/>
            <a:ext cx="10782715" cy="6663320"/>
            <a:chOff x="754479" y="155266"/>
            <a:chExt cx="10782715" cy="6663320"/>
          </a:xfrm>
        </p:grpSpPr>
        <p:grpSp>
          <p:nvGrpSpPr>
            <p:cNvPr id="21" name="Group 20"/>
            <p:cNvGrpSpPr/>
            <p:nvPr/>
          </p:nvGrpSpPr>
          <p:grpSpPr>
            <a:xfrm>
              <a:off x="1051034" y="526251"/>
              <a:ext cx="10089931" cy="5950024"/>
              <a:chOff x="1051034" y="526251"/>
              <a:chExt cx="10089931" cy="5950024"/>
            </a:xfrm>
          </p:grpSpPr>
          <p:grpSp>
            <p:nvGrpSpPr>
              <p:cNvPr id="20" name="Group 19"/>
              <p:cNvGrpSpPr/>
              <p:nvPr/>
            </p:nvGrpSpPr>
            <p:grpSpPr>
              <a:xfrm>
                <a:off x="6106510" y="526251"/>
                <a:ext cx="0" cy="5950024"/>
                <a:chOff x="6106510" y="526251"/>
                <a:chExt cx="0" cy="5950024"/>
              </a:xfrm>
            </p:grpSpPr>
            <p:cxnSp>
              <p:nvCxnSpPr>
                <p:cNvPr id="3" name="Straight Arrow Connector 2"/>
                <p:cNvCxnSpPr/>
                <p:nvPr/>
              </p:nvCxnSpPr>
              <p:spPr>
                <a:xfrm flipV="1">
                  <a:off x="6106510" y="526251"/>
                  <a:ext cx="0" cy="2918077"/>
                </a:xfrm>
                <a:prstGeom prst="straightConnector1">
                  <a:avLst/>
                </a:prstGeom>
                <a:ln w="381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Arrow Connector 10"/>
                <p:cNvCxnSpPr/>
                <p:nvPr/>
              </p:nvCxnSpPr>
              <p:spPr>
                <a:xfrm>
                  <a:off x="6106510" y="3444328"/>
                  <a:ext cx="0" cy="3031947"/>
                </a:xfrm>
                <a:prstGeom prst="straightConnector1">
                  <a:avLst/>
                </a:prstGeom>
                <a:ln w="381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" name="Group 18"/>
              <p:cNvGrpSpPr/>
              <p:nvPr/>
            </p:nvGrpSpPr>
            <p:grpSpPr>
              <a:xfrm>
                <a:off x="1051034" y="2698094"/>
                <a:ext cx="10089931" cy="0"/>
                <a:chOff x="1051034" y="3444328"/>
                <a:chExt cx="10089931" cy="0"/>
              </a:xfrm>
            </p:grpSpPr>
            <p:cxnSp>
              <p:nvCxnSpPr>
                <p:cNvPr id="13" name="Straight Arrow Connector 12"/>
                <p:cNvCxnSpPr/>
                <p:nvPr/>
              </p:nvCxnSpPr>
              <p:spPr>
                <a:xfrm>
                  <a:off x="6106510" y="3444328"/>
                  <a:ext cx="5034455" cy="0"/>
                </a:xfrm>
                <a:prstGeom prst="straightConnector1">
                  <a:avLst/>
                </a:prstGeom>
                <a:ln w="381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Straight Arrow Connector 14"/>
                <p:cNvCxnSpPr/>
                <p:nvPr/>
              </p:nvCxnSpPr>
              <p:spPr>
                <a:xfrm flipH="1">
                  <a:off x="1051034" y="3444328"/>
                  <a:ext cx="5055476" cy="0"/>
                </a:xfrm>
                <a:prstGeom prst="straightConnector1">
                  <a:avLst/>
                </a:prstGeom>
                <a:ln w="381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8" name="Group 27"/>
            <p:cNvGrpSpPr/>
            <p:nvPr/>
          </p:nvGrpSpPr>
          <p:grpSpPr>
            <a:xfrm>
              <a:off x="1565668" y="735724"/>
              <a:ext cx="8513753" cy="5777806"/>
              <a:chOff x="1565668" y="735724"/>
              <a:chExt cx="8513753" cy="5777806"/>
            </a:xfrm>
          </p:grpSpPr>
          <p:sp>
            <p:nvSpPr>
              <p:cNvPr id="22" name="Freeform 21"/>
              <p:cNvSpPr/>
              <p:nvPr/>
            </p:nvSpPr>
            <p:spPr>
              <a:xfrm>
                <a:off x="6138041" y="735724"/>
                <a:ext cx="3941380" cy="1954924"/>
              </a:xfrm>
              <a:custGeom>
                <a:avLst/>
                <a:gdLst>
                  <a:gd name="connsiteX0" fmla="*/ 0 w 3941380"/>
                  <a:gd name="connsiteY0" fmla="*/ 1954924 h 1954924"/>
                  <a:gd name="connsiteX1" fmla="*/ 1229711 w 3941380"/>
                  <a:gd name="connsiteY1" fmla="*/ 483476 h 1954924"/>
                  <a:gd name="connsiteX2" fmla="*/ 3941380 w 3941380"/>
                  <a:gd name="connsiteY2" fmla="*/ 0 h 19549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941380" h="1954924">
                    <a:moveTo>
                      <a:pt x="0" y="1954924"/>
                    </a:moveTo>
                    <a:cubicBezTo>
                      <a:pt x="286407" y="1382110"/>
                      <a:pt x="572814" y="809297"/>
                      <a:pt x="1229711" y="483476"/>
                    </a:cubicBezTo>
                    <a:cubicBezTo>
                      <a:pt x="1886608" y="157655"/>
                      <a:pt x="2913994" y="78827"/>
                      <a:pt x="3941380" y="0"/>
                    </a:cubicBezTo>
                  </a:path>
                </a:pathLst>
              </a:custGeom>
              <a:noFill/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1565668" y="2711669"/>
                <a:ext cx="4551353" cy="3801861"/>
              </a:xfrm>
              <a:custGeom>
                <a:avLst/>
                <a:gdLst>
                  <a:gd name="connsiteX0" fmla="*/ 4551353 w 4551353"/>
                  <a:gd name="connsiteY0" fmla="*/ 0 h 3801861"/>
                  <a:gd name="connsiteX1" fmla="*/ 2638470 w 4551353"/>
                  <a:gd name="connsiteY1" fmla="*/ 3153103 h 3801861"/>
                  <a:gd name="connsiteX2" fmla="*/ 231601 w 4551353"/>
                  <a:gd name="connsiteY2" fmla="*/ 3741683 h 3801861"/>
                  <a:gd name="connsiteX3" fmla="*/ 231601 w 4551353"/>
                  <a:gd name="connsiteY3" fmla="*/ 3752193 h 3801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51353" h="3801861">
                    <a:moveTo>
                      <a:pt x="4551353" y="0"/>
                    </a:moveTo>
                    <a:cubicBezTo>
                      <a:pt x="3954891" y="1264744"/>
                      <a:pt x="3358429" y="2529489"/>
                      <a:pt x="2638470" y="3153103"/>
                    </a:cubicBezTo>
                    <a:cubicBezTo>
                      <a:pt x="1918511" y="3776717"/>
                      <a:pt x="231601" y="3741683"/>
                      <a:pt x="231601" y="3741683"/>
                    </a:cubicBezTo>
                    <a:cubicBezTo>
                      <a:pt x="-169544" y="3841531"/>
                      <a:pt x="31028" y="3796862"/>
                      <a:pt x="231601" y="3752193"/>
                    </a:cubicBez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5647982" y="155266"/>
              <a:ext cx="93807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b="1" dirty="0" smtClean="0">
                  <a:latin typeface="Helvetica LT Std Cond Light" panose="020B0406020202030204" pitchFamily="34" charset="0"/>
                </a:rPr>
                <a:t>Utilidad</a:t>
              </a:r>
              <a:endParaRPr lang="es-AR" sz="2400" b="1" dirty="0">
                <a:latin typeface="Helvetica LT Std Cond Light" panose="020B040602020203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562130" y="6418476"/>
              <a:ext cx="13660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b="1" dirty="0" smtClean="0">
                  <a:latin typeface="Helvetica LT Std Cond Light" panose="020B0406020202030204" pitchFamily="34" charset="0"/>
                </a:rPr>
                <a:t>Des-utilidad</a:t>
              </a:r>
              <a:endParaRPr lang="es-AR" sz="2000" b="1" dirty="0">
                <a:latin typeface="Helvetica LT Std Cond Light" panose="020B040602020203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361872" y="2858736"/>
              <a:ext cx="117532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b="1" dirty="0" smtClean="0">
                  <a:latin typeface="Helvetica LT Std Cond Light" panose="020B0406020202030204" pitchFamily="34" charset="0"/>
                </a:rPr>
                <a:t>Ganancias</a:t>
              </a:r>
              <a:endParaRPr lang="es-AR" sz="2400" b="1" dirty="0">
                <a:latin typeface="Helvetica LT Std Cond Light" panose="020B040602020203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54479" y="2782965"/>
              <a:ext cx="10246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b="1" dirty="0" smtClean="0">
                  <a:latin typeface="Helvetica LT Std Cond Light" panose="020B0406020202030204" pitchFamily="34" charset="0"/>
                </a:rPr>
                <a:t>Pérdidas</a:t>
              </a:r>
              <a:endParaRPr lang="es-AR" sz="2400" b="1" dirty="0">
                <a:latin typeface="Helvetica LT Std Cond Light" panose="020B0406020202030204" pitchFamily="34" charset="0"/>
              </a:endParaRPr>
            </a:p>
          </p:txBody>
        </p:sp>
        <p:cxnSp>
          <p:nvCxnSpPr>
            <p:cNvPr id="34" name="Straight Connector 33"/>
            <p:cNvCxnSpPr/>
            <p:nvPr/>
          </p:nvCxnSpPr>
          <p:spPr>
            <a:xfrm>
              <a:off x="4687613" y="2774664"/>
              <a:ext cx="2" cy="2521465"/>
            </a:xfrm>
            <a:prstGeom prst="line">
              <a:avLst/>
            </a:prstGeom>
            <a:ln w="254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60000" flipV="1">
              <a:off x="4719146" y="5243587"/>
              <a:ext cx="1376854" cy="32606"/>
            </a:xfrm>
            <a:prstGeom prst="line">
              <a:avLst/>
            </a:prstGeom>
            <a:ln w="254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V="1">
              <a:off x="6133735" y="1152000"/>
              <a:ext cx="1387364" cy="10510"/>
            </a:xfrm>
            <a:prstGeom prst="line">
              <a:avLst/>
            </a:prstGeom>
            <a:ln w="25400">
              <a:solidFill>
                <a:srgbClr val="00B05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7521099" y="1162510"/>
              <a:ext cx="0" cy="1528138"/>
            </a:xfrm>
            <a:prstGeom prst="line">
              <a:avLst/>
            </a:prstGeom>
            <a:ln w="25400">
              <a:solidFill>
                <a:srgbClr val="00B05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7213106" y="2721410"/>
              <a:ext cx="6174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400" b="1" dirty="0" smtClean="0">
                  <a:solidFill>
                    <a:srgbClr val="00B050"/>
                  </a:solidFill>
                  <a:latin typeface="Helvetica LT Std Cond Light" panose="020B0406020202030204" pitchFamily="34" charset="0"/>
                </a:rPr>
                <a:t>200</a:t>
              </a:r>
              <a:endParaRPr lang="es-AR" b="1" dirty="0">
                <a:solidFill>
                  <a:srgbClr val="00B050"/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234694" y="2268979"/>
              <a:ext cx="7280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400" b="1" dirty="0" smtClean="0">
                  <a:solidFill>
                    <a:srgbClr val="FF0000"/>
                  </a:solidFill>
                  <a:latin typeface="Helvetica LT Std Cond Light" panose="020B0406020202030204" pitchFamily="34" charset="0"/>
                </a:rPr>
                <a:t>-200</a:t>
              </a:r>
              <a:endParaRPr lang="es-AR" b="1" dirty="0">
                <a:solidFill>
                  <a:srgbClr val="FF0000"/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096000" y="5012754"/>
              <a:ext cx="10967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400" b="1" dirty="0" smtClean="0">
                  <a:solidFill>
                    <a:srgbClr val="FF0000"/>
                  </a:solidFill>
                  <a:latin typeface="Helvetica LT Std Cond Light" panose="020B0406020202030204" pitchFamily="34" charset="0"/>
                </a:rPr>
                <a:t>-U(200)</a:t>
              </a:r>
              <a:endParaRPr lang="es-AR" b="1" dirty="0">
                <a:solidFill>
                  <a:srgbClr val="FF0000"/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125599" y="895685"/>
              <a:ext cx="9861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400" b="1" dirty="0" smtClean="0">
                  <a:solidFill>
                    <a:srgbClr val="00B050"/>
                  </a:solidFill>
                  <a:latin typeface="Helvetica LT Std Cond Light" panose="020B0406020202030204" pitchFamily="34" charset="0"/>
                </a:rPr>
                <a:t>U(200)</a:t>
              </a:r>
              <a:endParaRPr lang="es-AR" b="1" dirty="0">
                <a:solidFill>
                  <a:srgbClr val="00B050"/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604680" y="5131012"/>
              <a:ext cx="231229" cy="225147"/>
            </a:xfrm>
            <a:prstGeom prst="ellipse">
              <a:avLst/>
            </a:prstGeom>
            <a:solidFill>
              <a:srgbClr val="FF0000">
                <a:alpha val="50000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50" name="Oval 49"/>
            <p:cNvSpPr/>
            <p:nvPr/>
          </p:nvSpPr>
          <p:spPr>
            <a:xfrm>
              <a:off x="7391047" y="1058489"/>
              <a:ext cx="231229" cy="225147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cxnSp>
          <p:nvCxnSpPr>
            <p:cNvPr id="52" name="Straight Connector 51"/>
            <p:cNvCxnSpPr/>
            <p:nvPr/>
          </p:nvCxnSpPr>
          <p:spPr>
            <a:xfrm>
              <a:off x="3199459" y="2711669"/>
              <a:ext cx="0" cy="3582523"/>
            </a:xfrm>
            <a:prstGeom prst="line">
              <a:avLst/>
            </a:prstGeom>
            <a:ln w="2540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2480441" y="2698094"/>
              <a:ext cx="0" cy="3720382"/>
            </a:xfrm>
            <a:prstGeom prst="line">
              <a:avLst/>
            </a:prstGeom>
            <a:ln w="2540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99459" y="6294192"/>
              <a:ext cx="2896541" cy="0"/>
            </a:xfrm>
            <a:prstGeom prst="line">
              <a:avLst/>
            </a:prstGeom>
            <a:ln w="2540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2480441" y="6418476"/>
              <a:ext cx="3615559" cy="0"/>
            </a:xfrm>
            <a:prstGeom prst="line">
              <a:avLst/>
            </a:prstGeom>
            <a:ln w="2540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Left Brace 58"/>
            <p:cNvSpPr/>
            <p:nvPr/>
          </p:nvSpPr>
          <p:spPr>
            <a:xfrm rot="16200000" flipH="1">
              <a:off x="2768629" y="2124955"/>
              <a:ext cx="160336" cy="701323"/>
            </a:xfrm>
            <a:prstGeom prst="leftBrace">
              <a:avLst>
                <a:gd name="adj1" fmla="val 11458"/>
                <a:gd name="adj2" fmla="val 50000"/>
              </a:avLst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071982" y="1419129"/>
              <a:ext cx="155363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AR" sz="2400" dirty="0" smtClean="0">
                  <a:solidFill>
                    <a:schemeClr val="accent2"/>
                  </a:solidFill>
                  <a:latin typeface="Helvetica LT Std Cond Light" panose="020B0406020202030204" pitchFamily="34" charset="0"/>
                </a:rPr>
                <a:t>Pérdidas </a:t>
              </a:r>
              <a:br>
                <a:rPr lang="es-AR" sz="2400" dirty="0" smtClean="0">
                  <a:solidFill>
                    <a:schemeClr val="accent2"/>
                  </a:solidFill>
                  <a:latin typeface="Helvetica LT Std Cond Light" panose="020B0406020202030204" pitchFamily="34" charset="0"/>
                </a:rPr>
              </a:br>
              <a:r>
                <a:rPr lang="es-AR" sz="2400" dirty="0" smtClean="0">
                  <a:solidFill>
                    <a:schemeClr val="accent2"/>
                  </a:solidFill>
                  <a:latin typeface="Helvetica LT Std Cond Light" panose="020B0406020202030204" pitchFamily="34" charset="0"/>
                </a:rPr>
                <a:t>más grandes</a:t>
              </a:r>
              <a:endParaRPr lang="es-AR" sz="2400" dirty="0">
                <a:solidFill>
                  <a:schemeClr val="accent2"/>
                </a:solidFill>
                <a:latin typeface="Helvetica LT Std Cond Light" panose="020B04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67061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" y="-1"/>
            <a:ext cx="2863375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TextBox 9"/>
          <p:cNvSpPr txBox="1"/>
          <p:nvPr/>
        </p:nvSpPr>
        <p:spPr>
          <a:xfrm>
            <a:off x="292095" y="23656"/>
            <a:ext cx="2571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EFECTO MARCO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1104" y="1044276"/>
            <a:ext cx="11529791" cy="830997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Una grave enfermedad amenaza a 600 personas. Se nos ofrece la posibilidad de elegir entre dos tratamientos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A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o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B</a:t>
            </a:r>
            <a:r>
              <a:rPr lang="es-AR" sz="2400" dirty="0" smtClean="0">
                <a:latin typeface="Helvetica LT Std Cond Light" panose="020B0406020202030204" pitchFamily="34" charset="0"/>
              </a:rPr>
              <a:t>, que dan los siguientes resultados: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6773" y="2468861"/>
            <a:ext cx="1756891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Tratamiento A</a:t>
            </a:r>
            <a:endParaRPr lang="es-AR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785946" y="2468861"/>
            <a:ext cx="1756891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Tratamiento B</a:t>
            </a:r>
            <a:endParaRPr lang="es-AR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17764" y="3142270"/>
            <a:ext cx="3916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Se salvan 200 vidas con seguridad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85946" y="3116916"/>
            <a:ext cx="6074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Hay 1/3 de probabilidades de que se salven 600 vidas y 2/3 de probabilidades de que no se salve ninguna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06444" y="4676505"/>
            <a:ext cx="1774525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Tratamiento C</a:t>
            </a:r>
            <a:endParaRPr lang="es-AR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35617" y="4676505"/>
            <a:ext cx="1774525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Tratamiento D</a:t>
            </a:r>
            <a:endParaRPr lang="es-AR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67435" y="5349914"/>
            <a:ext cx="4116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Mueren 400 personas con seguridad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735617" y="5324560"/>
            <a:ext cx="603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Hay 2/3 de probabilidades de que mueran 600 vidas y 1/3 de probabilidades de que no muera ninguna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0" y="4172607"/>
            <a:ext cx="12191999" cy="1051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0" y="2228193"/>
            <a:ext cx="12191999" cy="18708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706521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/>
      <p:bldP spid="47" grpId="0"/>
      <p:bldP spid="48" grpId="0" animBg="1"/>
      <p:bldP spid="49" grpId="0" animBg="1"/>
      <p:bldP spid="50" grpId="0"/>
      <p:bldP spid="51" grpId="0"/>
      <p:bldP spid="2" grpId="0" animBg="1"/>
      <p:bldP spid="2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-1"/>
            <a:ext cx="2989943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2471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AUTOCONTROL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058589"/>
            <a:ext cx="4020460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¿Qué pasa si agregamos tiempo?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6577" y="1790118"/>
            <a:ext cx="105546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- En la economía neoclásica hay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preferencia por el presente</a:t>
            </a:r>
            <a:r>
              <a:rPr lang="es-AR" sz="2400" dirty="0" smtClean="0">
                <a:latin typeface="Helvetica LT Std Cond Light" panose="020B0406020202030204" pitchFamily="34" charset="0"/>
              </a:rPr>
              <a:t>. </a:t>
            </a:r>
          </a:p>
          <a:p>
            <a:pPr algn="just"/>
            <a:endParaRPr lang="es-AR" sz="2400" dirty="0">
              <a:latin typeface="Helvetica LT Std Cond Light" panose="020B0406020202030204" pitchFamily="34" charset="0"/>
            </a:endParaRPr>
          </a:p>
          <a:p>
            <a:pPr algn="just"/>
            <a:r>
              <a:rPr lang="es-AR" sz="2400" dirty="0" smtClean="0">
                <a:latin typeface="Helvetica LT Std Cond Light" panose="020B0406020202030204" pitchFamily="34" charset="0"/>
              </a:rPr>
              <a:t>- Sin embargo… el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autocontrol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no puede suponerse como algo dado</a:t>
            </a:r>
          </a:p>
          <a:p>
            <a:pPr algn="just"/>
            <a:endParaRPr lang="es-AR" sz="2400" dirty="0">
              <a:latin typeface="Helvetica LT Std Cond Light" panose="020B04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AR" sz="2400" dirty="0">
                <a:latin typeface="Helvetica LT Std Cond Light" panose="020B0406020202030204" pitchFamily="34" charset="0"/>
              </a:rPr>
              <a:t>Test de la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Golosina</a:t>
            </a:r>
            <a:endParaRPr lang="es-AR" sz="2400" dirty="0">
              <a:latin typeface="Helvetica LT Std Cond Light" panose="020B04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Inconsistencias intertemporales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74772" y="5106970"/>
            <a:ext cx="3478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latin typeface="Helvetica LT Std Cond Light" panose="020B0406020202030204" pitchFamily="34" charset="0"/>
              </a:rPr>
              <a:t>Tecnologías de compromiso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5115641"/>
            <a:ext cx="4001416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   ¿Qué se puede hacer?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4" name="Left Brace 13"/>
          <p:cNvSpPr/>
          <p:nvPr/>
        </p:nvSpPr>
        <p:spPr>
          <a:xfrm>
            <a:off x="7826644" y="4698123"/>
            <a:ext cx="399393" cy="1471448"/>
          </a:xfrm>
          <a:prstGeom prst="leftBrace">
            <a:avLst/>
          </a:prstGeom>
          <a:ln w="158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TextBox 14"/>
          <p:cNvSpPr txBox="1"/>
          <p:nvPr/>
        </p:nvSpPr>
        <p:spPr>
          <a:xfrm>
            <a:off x="8226037" y="4833682"/>
            <a:ext cx="31502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Estrategia de bloqueo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Estrategia de contención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132" y="1044957"/>
            <a:ext cx="2954586" cy="263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197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0" grpId="0"/>
      <p:bldP spid="11" grpId="0" animBg="1"/>
      <p:bldP spid="14" grpId="0" animBg="1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6" name="Group 5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7" name="Rectangle 6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9" name="Rectangle 8"/>
          <p:cNvSpPr/>
          <p:nvPr/>
        </p:nvSpPr>
        <p:spPr>
          <a:xfrm>
            <a:off x="-1" y="-1"/>
            <a:ext cx="5220561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TextBox 9"/>
          <p:cNvSpPr txBox="1"/>
          <p:nvPr/>
        </p:nvSpPr>
        <p:spPr>
          <a:xfrm>
            <a:off x="292095" y="23656"/>
            <a:ext cx="4928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ARQUITECTURA DE DECISIONES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998482"/>
            <a:ext cx="3611886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¿Qué hacer con lo anterior?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7689" y="2291302"/>
            <a:ext cx="516199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Opciones por defecto</a:t>
            </a:r>
          </a:p>
          <a:p>
            <a:pPr marL="457200" indent="-457200" algn="just">
              <a:buFont typeface="+mj-lt"/>
              <a:buAutoNum type="arabicPeriod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Esperar el error</a:t>
            </a:r>
          </a:p>
          <a:p>
            <a:pPr marL="457200" indent="-457200" algn="just">
              <a:buFont typeface="+mj-lt"/>
              <a:buAutoNum type="arabicPeriod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Proporcionar retroalimentación (</a:t>
            </a:r>
            <a:r>
              <a:rPr lang="es-AR" sz="2400" i="1" dirty="0" err="1" smtClean="0">
                <a:latin typeface="Helvetica LT Std Cond Light" panose="020B0406020202030204" pitchFamily="34" charset="0"/>
              </a:rPr>
              <a:t>feedback</a:t>
            </a:r>
            <a:r>
              <a:rPr lang="es-AR" sz="2400" dirty="0" smtClean="0">
                <a:latin typeface="Helvetica LT Std Cond Light" panose="020B0406020202030204" pitchFamily="34" charset="0"/>
              </a:rPr>
              <a:t>)</a:t>
            </a:r>
          </a:p>
          <a:p>
            <a:pPr marL="457200" indent="-457200" algn="just">
              <a:buFont typeface="+mj-lt"/>
              <a:buAutoNum type="arabicPeriod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Comprender las correspondencias</a:t>
            </a:r>
          </a:p>
          <a:p>
            <a:pPr marL="457200" indent="-457200" algn="just">
              <a:buFont typeface="+mj-lt"/>
              <a:buAutoNum type="arabicPeriod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Estructuración de decisiones complejas</a:t>
            </a:r>
          </a:p>
          <a:p>
            <a:pPr marL="457200" indent="-457200" algn="just">
              <a:buFont typeface="+mj-lt"/>
              <a:buAutoNum type="arabicPeriod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AR" sz="2400" dirty="0" smtClean="0">
                <a:latin typeface="Helvetica LT Std Cond Light" panose="020B0406020202030204" pitchFamily="34" charset="0"/>
              </a:rPr>
              <a:t>Diseño de incentivos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17358" y="998482"/>
            <a:ext cx="566212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latin typeface="Helvetica LT Std Cond Light" panose="020B0406020202030204" pitchFamily="34" charset="0"/>
              </a:rPr>
              <a:t>Se pueden dar “pequeños empujones” (nudges)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6055226" y="2286461"/>
            <a:ext cx="391886" cy="4119147"/>
          </a:xfrm>
          <a:prstGeom prst="rightBrace">
            <a:avLst>
              <a:gd name="adj1" fmla="val 8333"/>
              <a:gd name="adj2" fmla="val 76236"/>
            </a:avLst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7016577" y="5139947"/>
            <a:ext cx="1523174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Dilema ético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09216" y="4955280"/>
            <a:ext cx="23214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dirty="0" smtClean="0">
                <a:latin typeface="Helvetica LT Std Cond Light" panose="020B0406020202030204" pitchFamily="34" charset="0"/>
              </a:rPr>
              <a:t>¿Pequeño empujón </a:t>
            </a:r>
          </a:p>
          <a:p>
            <a:pPr algn="ctr"/>
            <a:r>
              <a:rPr lang="es-AR" sz="2400" dirty="0" smtClean="0">
                <a:latin typeface="Helvetica LT Std Cond Light" panose="020B0406020202030204" pitchFamily="34" charset="0"/>
              </a:rPr>
              <a:t>o manipulación?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665" y="1826539"/>
            <a:ext cx="3590366" cy="204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906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3" grpId="0" animBg="1"/>
      <p:bldP spid="14" grpId="0" animBg="1"/>
      <p:bldP spid="16" grpId="0" animBg="1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-1"/>
            <a:ext cx="4394436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4102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EVALUACIÓN DE IMPACTO 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7665" y="1166648"/>
            <a:ext cx="46140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400" b="1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Enfoque tradicional: </a:t>
            </a:r>
            <a:r>
              <a:rPr lang="es-AR" sz="2400" dirty="0">
                <a:latin typeface="Helvetica LT Std Cond Light" panose="020B0406020202030204" pitchFamily="34" charset="0"/>
              </a:rPr>
              <a:t>basado en insumos, procesos y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monitoreo financiero.</a:t>
            </a:r>
          </a:p>
          <a:p>
            <a:pPr algn="just"/>
            <a:endParaRPr lang="es-AR" sz="2400" b="1" dirty="0" smtClean="0">
              <a:latin typeface="Helvetica LT Std Cond Light" panose="020B0406020202030204" pitchFamily="34" charset="0"/>
            </a:endParaRPr>
          </a:p>
          <a:p>
            <a:pPr algn="just"/>
            <a:endParaRPr lang="es-AR" sz="2400" b="1" dirty="0" smtClean="0">
              <a:latin typeface="Helvetica LT Std Cond Light" panose="020B0406020202030204" pitchFamily="34" charset="0"/>
            </a:endParaRPr>
          </a:p>
          <a:p>
            <a:pPr algn="just"/>
            <a:endParaRPr lang="es-AR" sz="2400" b="1" dirty="0">
              <a:latin typeface="Helvetica LT Std Cond Light" panose="020B0406020202030204" pitchFamily="34" charset="0"/>
            </a:endParaRPr>
          </a:p>
          <a:p>
            <a:pPr algn="just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Política </a:t>
            </a:r>
            <a:r>
              <a:rPr lang="es-AR" sz="2400" b="1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basada en la evidencia: </a:t>
            </a:r>
            <a:r>
              <a:rPr lang="es-AR" sz="2400" dirty="0">
                <a:latin typeface="Helvetica LT Std Cond Light" panose="020B0406020202030204" pitchFamily="34" charset="0"/>
              </a:rPr>
              <a:t>foco en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resultados</a:t>
            </a:r>
          </a:p>
          <a:p>
            <a:pPr algn="just"/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Asignación </a:t>
            </a:r>
            <a:r>
              <a:rPr lang="es-AR" sz="2400" dirty="0">
                <a:latin typeface="Helvetica LT Std Cond Light" panose="020B0406020202030204" pitchFamily="34" charset="0"/>
              </a:rPr>
              <a:t>eficiente de los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recursos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Rendición </a:t>
            </a:r>
            <a:r>
              <a:rPr lang="es-AR" sz="2400" dirty="0">
                <a:latin typeface="Helvetica LT Std Cond Light" panose="020B0406020202030204" pitchFamily="34" charset="0"/>
              </a:rPr>
              <a:t>de cuentas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Innovación</a:t>
            </a: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Aprendizaje</a:t>
            </a: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Discusión </a:t>
            </a:r>
            <a:r>
              <a:rPr lang="es-AR" sz="2400" dirty="0">
                <a:latin typeface="Helvetica LT Std Cond Light" panose="020B0406020202030204" pitchFamily="34" charset="0"/>
              </a:rPr>
              <a:t>informada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23353"/>
            <a:ext cx="5069688" cy="3041813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 flipV="1">
            <a:off x="9291145" y="735724"/>
            <a:ext cx="0" cy="220717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6096000" y="3625949"/>
            <a:ext cx="4975094" cy="2985057"/>
            <a:chOff x="6096000" y="3625949"/>
            <a:chExt cx="4975094" cy="2985057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96000" y="3625949"/>
              <a:ext cx="4975094" cy="2985057"/>
            </a:xfrm>
            <a:prstGeom prst="rect">
              <a:avLst/>
            </a:prstGeom>
          </p:spPr>
        </p:pic>
        <p:cxnSp>
          <p:nvCxnSpPr>
            <p:cNvPr id="22" name="Straight Connector 21"/>
            <p:cNvCxnSpPr/>
            <p:nvPr/>
          </p:nvCxnSpPr>
          <p:spPr>
            <a:xfrm flipV="1">
              <a:off x="9252000" y="4104290"/>
              <a:ext cx="0" cy="2207173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10296042" y="877199"/>
            <a:ext cx="15501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Política</a:t>
            </a:r>
          </a:p>
          <a:p>
            <a:pPr algn="ctr"/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Anti-Tabaco</a:t>
            </a:r>
            <a:endParaRPr lang="es-AR" sz="2400" b="1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intBrush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145" y="930793"/>
            <a:ext cx="1600379" cy="72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381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6" name="Group 5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7" name="Rectangle 6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9" name="Rectangle 8"/>
          <p:cNvSpPr/>
          <p:nvPr/>
        </p:nvSpPr>
        <p:spPr>
          <a:xfrm>
            <a:off x="0" y="-1"/>
            <a:ext cx="392036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TextBox 9"/>
          <p:cNvSpPr txBox="1"/>
          <p:nvPr/>
        </p:nvSpPr>
        <p:spPr>
          <a:xfrm>
            <a:off x="292095" y="23656"/>
            <a:ext cx="3599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IMPACTO CON NUDGES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2095" y="1843854"/>
            <a:ext cx="114269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La </a:t>
            </a:r>
            <a:r>
              <a:rPr lang="es-AR" sz="2400" dirty="0">
                <a:latin typeface="Helvetica LT Std Cond Light" panose="020B0406020202030204" pitchFamily="34" charset="0"/>
              </a:rPr>
              <a:t>Alcaldía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depende </a:t>
            </a:r>
            <a:r>
              <a:rPr lang="es-AR" sz="2400" dirty="0">
                <a:latin typeface="Helvetica LT Std Cond Light" panose="020B0406020202030204" pitchFamily="34" charset="0"/>
              </a:rPr>
              <a:t>principalmente de </a:t>
            </a:r>
            <a:r>
              <a:rPr lang="es-AR" sz="2400" b="1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recursos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propios.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Representan </a:t>
            </a:r>
            <a:r>
              <a:rPr lang="es-AR" sz="2400" dirty="0">
                <a:latin typeface="Helvetica LT Std Cond Light" panose="020B0406020202030204" pitchFamily="34" charset="0"/>
              </a:rPr>
              <a:t>cerca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de </a:t>
            </a:r>
            <a:r>
              <a:rPr lang="es-AR" sz="2400" dirty="0">
                <a:latin typeface="Helvetica LT Std Cond Light" panose="020B0406020202030204" pitchFamily="34" charset="0"/>
              </a:rPr>
              <a:t>90% de los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ingresos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Problema: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evaluar </a:t>
            </a:r>
            <a:r>
              <a:rPr lang="es-AR" sz="2400" dirty="0">
                <a:latin typeface="Helvetica LT Std Cond Light" panose="020B0406020202030204" pitchFamily="34" charset="0"/>
              </a:rPr>
              <a:t>la efectividad de notificaciones por vía electrónica y determinar el tipo de mensaje más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efectivo para elevar la recaudación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Se disponía de 109.000 </a:t>
            </a:r>
            <a:r>
              <a:rPr lang="es-AR" sz="2400" dirty="0">
                <a:latin typeface="Helvetica LT Std Cond Light" panose="020B0406020202030204" pitchFamily="34" charset="0"/>
              </a:rPr>
              <a:t>cuentas inmuebles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de las cuales 36.000 (33%) tienen cuentas </a:t>
            </a:r>
            <a:r>
              <a:rPr lang="es-AR" sz="2400" dirty="0">
                <a:latin typeface="Helvetica LT Std Cond Light" panose="020B0406020202030204" pitchFamily="34" charset="0"/>
              </a:rPr>
              <a:t>con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correo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De esas 36.000 cuentas, 11.902 eran contribuyentes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morosos.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Se crearon 4 grupos de 2.976 morosos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Se enviaron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3 </a:t>
            </a:r>
            <a:r>
              <a:rPr lang="es-AR" sz="2400" b="1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tipos </a:t>
            </a:r>
            <a:r>
              <a:rPr lang="es-AR" sz="2400" dirty="0">
                <a:latin typeface="Helvetica LT Std Cond Light" panose="020B0406020202030204" pitchFamily="34" charset="0"/>
              </a:rPr>
              <a:t>de correos cambiando el enfoque del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mensaje</a:t>
            </a:r>
            <a:r>
              <a:rPr lang="es-AR" sz="2400" dirty="0">
                <a:latin typeface="Helvetica LT Std Cond Light" panose="020B0406020202030204" pitchFamily="34" charset="0"/>
              </a:rPr>
              <a:t>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de forma aleatorizada</a:t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4265" y="971186"/>
            <a:ext cx="728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latin typeface="Helvetica LT Std Cond Light" panose="020B0406020202030204" pitchFamily="34" charset="0"/>
              </a:rPr>
              <a:t>La </a:t>
            </a:r>
            <a:r>
              <a:rPr lang="es-AR" sz="2400" b="1" dirty="0">
                <a:latin typeface="Helvetica LT Std Cond Light" panose="020B0406020202030204" pitchFamily="34" charset="0"/>
              </a:rPr>
              <a:t>experiencia de SEDAT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en la Alcaldía de Sucre (mayo 2017)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971186"/>
            <a:ext cx="2383986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Estudio de caso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06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576" y="2002340"/>
            <a:ext cx="3736383" cy="5793697"/>
          </a:xfrm>
          <a:prstGeom prst="rect">
            <a:avLst/>
          </a:prstGeom>
          <a:ln w="19050">
            <a:solidFill>
              <a:schemeClr val="accent1">
                <a:lumMod val="50000"/>
              </a:schemeClr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0" y="-1"/>
            <a:ext cx="392036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TextBox 9"/>
          <p:cNvSpPr txBox="1"/>
          <p:nvPr/>
        </p:nvSpPr>
        <p:spPr>
          <a:xfrm>
            <a:off x="292095" y="23656"/>
            <a:ext cx="3599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IMPACTO CON NUDGES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7808" y="1978623"/>
            <a:ext cx="3736383" cy="5817414"/>
          </a:xfrm>
          <a:prstGeom prst="rect">
            <a:avLst/>
          </a:prstGeom>
          <a:ln w="19050">
            <a:solidFill>
              <a:schemeClr val="accent1">
                <a:lumMod val="50000"/>
              </a:schemeClr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2040" y="2007561"/>
            <a:ext cx="3754072" cy="5759538"/>
          </a:xfrm>
          <a:prstGeom prst="rect">
            <a:avLst/>
          </a:prstGeom>
          <a:ln w="19050">
            <a:solidFill>
              <a:schemeClr val="accent1">
                <a:lumMod val="5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3" name="TextBox 12"/>
          <p:cNvSpPr txBox="1"/>
          <p:nvPr/>
        </p:nvSpPr>
        <p:spPr>
          <a:xfrm>
            <a:off x="1044081" y="1093241"/>
            <a:ext cx="2055371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Mensaje Neutral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15228" y="1093241"/>
            <a:ext cx="2361544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Mensaje Disuasivo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50521" y="1093241"/>
            <a:ext cx="2557110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es-AR" sz="24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Mensaje Facilitación</a:t>
            </a:r>
            <a:endParaRPr lang="es-AR" sz="24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912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9" name="Rectangle 8"/>
          <p:cNvSpPr/>
          <p:nvPr/>
        </p:nvSpPr>
        <p:spPr>
          <a:xfrm>
            <a:off x="0" y="-1"/>
            <a:ext cx="392036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TextBox 9"/>
          <p:cNvSpPr txBox="1"/>
          <p:nvPr/>
        </p:nvSpPr>
        <p:spPr>
          <a:xfrm>
            <a:off x="292095" y="23656"/>
            <a:ext cx="3599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IMPACTO CON NUDGES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1525254"/>
            <a:ext cx="509633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Mejora significativa e importante en la recaudación: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2</a:t>
            </a:r>
            <a:r>
              <a:rPr lang="es-AR" sz="2400" dirty="0">
                <a:latin typeface="Helvetica LT Std Cond Light" panose="020B0406020202030204" pitchFamily="34" charset="0"/>
              </a:rPr>
              <a:t>% de los contribuyentes del grupo control pagaron, mientras que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del </a:t>
            </a:r>
            <a:r>
              <a:rPr lang="es-AR" sz="2400" dirty="0">
                <a:latin typeface="Helvetica LT Std Cond Light" panose="020B0406020202030204" pitchFamily="34" charset="0"/>
              </a:rPr>
              <a:t>grupo de tratamiento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pagaron el </a:t>
            </a:r>
            <a:r>
              <a:rPr lang="es-AR" sz="2400" dirty="0">
                <a:latin typeface="Helvetica LT Std Cond Light" panose="020B0406020202030204" pitchFamily="34" charset="0"/>
              </a:rPr>
              <a:t>10% </a:t>
            </a:r>
            <a:endParaRPr lang="es-AR" sz="2400" dirty="0" smtClean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El correo disuasivo fue el más efectivo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>
                <a:latin typeface="Helvetica LT Std Cond Light" panose="020B0406020202030204" pitchFamily="34" charset="0"/>
              </a:rPr>
              <a:t>La mayoría respondió los primeros 5 días luego del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envío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AR" sz="2400" dirty="0">
              <a:latin typeface="Helvetica LT Std Cond Light" panose="020B04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>
                <a:latin typeface="Helvetica LT Std Cond Light" panose="020B0406020202030204" pitchFamily="34" charset="0"/>
              </a:rPr>
              <a:t>Algún efecto se mantiene incluso luego de 4 semanas del envío</a:t>
            </a:r>
            <a:r>
              <a:rPr lang="es-AR" sz="2400" dirty="0" smtClean="0">
                <a:latin typeface="Helvetica LT Std Cond Light" panose="020B0406020202030204" pitchFamily="34" charset="0"/>
              </a:rPr>
              <a:t/>
            </a:r>
            <a:br>
              <a:rPr lang="es-AR" sz="2400" dirty="0" smtClean="0">
                <a:latin typeface="Helvetica LT Std Cond Light" panose="020B0406020202030204" pitchFamily="34" charset="0"/>
              </a:rPr>
            </a:br>
            <a:endParaRPr lang="es-AR" sz="2400" dirty="0">
              <a:latin typeface="Helvetica LT Std Cond Light" panose="020B0406020202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9036" y="1525254"/>
            <a:ext cx="6345817" cy="380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2542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-1" y="-1"/>
            <a:ext cx="619249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590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APLICACIÓN A ESTUDIOS DE POBREZA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27824" y="4791579"/>
            <a:ext cx="3866764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AR" sz="2400" dirty="0" smtClean="0">
                <a:latin typeface="Helvetica LT Std Cond Light" panose="020B0406020202030204" pitchFamily="34" charset="0"/>
              </a:rPr>
              <a:t>Disminución: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Perspicacia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Los pensamientos innovadores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Control</a:t>
            </a:r>
            <a:endParaRPr lang="es-AR" sz="2400" dirty="0">
              <a:latin typeface="Helvetica LT Std Cond Light" panose="020B0406020202030204" pitchFamily="34" charset="0"/>
            </a:endParaRPr>
          </a:p>
          <a:p>
            <a:endParaRPr lang="es-AR" dirty="0"/>
          </a:p>
        </p:txBody>
      </p:sp>
      <p:sp>
        <p:nvSpPr>
          <p:cNvPr id="9" name="TextBox 8"/>
          <p:cNvSpPr txBox="1"/>
          <p:nvPr/>
        </p:nvSpPr>
        <p:spPr>
          <a:xfrm>
            <a:off x="0" y="961015"/>
            <a:ext cx="5112297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           ¿Que se entiende por escasez?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22072" y="961014"/>
            <a:ext cx="55494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AR" sz="2400" dirty="0" smtClean="0">
                <a:latin typeface="Helvetica LT Std Cond Light" panose="020B0406020202030204" pitchFamily="34" charset="0"/>
              </a:rPr>
              <a:t>Tener menos de lo que se percibe como necesario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115722"/>
            <a:ext cx="5141151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¿Existe una lógica común de la escasez?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22072" y="2091596"/>
            <a:ext cx="62415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AR" sz="2400" dirty="0" smtClean="0">
                <a:latin typeface="Helvetica LT Std Cond Light" panose="020B0406020202030204" pitchFamily="34" charset="0"/>
              </a:rPr>
              <a:t>Si, y funciona </a:t>
            </a:r>
            <a:r>
              <a:rPr lang="es-AR" sz="2400" b="1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capturando</a:t>
            </a:r>
            <a:r>
              <a:rPr lang="es-AR" sz="2400" dirty="0" smtClean="0">
                <a:latin typeface="Helvetica LT Std Cond Light" panose="020B0406020202030204" pitchFamily="34" charset="0"/>
              </a:rPr>
              <a:t> la atención de quién la siente 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4428" y="3270430"/>
            <a:ext cx="5145961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    ¿Qué implicancias tiene la captura?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22072" y="3260902"/>
            <a:ext cx="62415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AR" sz="2400" dirty="0" smtClean="0">
                <a:latin typeface="Helvetica LT Std Cond Light" panose="020B0406020202030204" pitchFamily="34" charset="0"/>
              </a:rPr>
              <a:t>Una alteración completa de la experiencia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AR" sz="2400" dirty="0">
                <a:latin typeface="Helvetica LT Std Cond Light" panose="020B0406020202030204" pitchFamily="34" charset="0"/>
              </a:rPr>
              <a:t>Reduce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los </a:t>
            </a:r>
            <a:r>
              <a:rPr lang="es-AR" sz="2400" dirty="0">
                <a:latin typeface="Helvetica LT Std Cond Light" panose="020B0406020202030204" pitchFamily="34" charset="0"/>
              </a:rPr>
              <a:t>componentes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del ancho </a:t>
            </a:r>
            <a:r>
              <a:rPr lang="es-AR" sz="2400" dirty="0">
                <a:latin typeface="Helvetica LT Std Cond Light" panose="020B0406020202030204" pitchFamily="34" charset="0"/>
              </a:rPr>
              <a:t>de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banda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4854376"/>
            <a:ext cx="5186035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                     ¿Cuáles son los efectos?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5683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-1" y="-1"/>
            <a:ext cx="619249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590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APLICACIÓN A ESTUDIOS DE POBREZA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961015"/>
            <a:ext cx="5569153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  Cambio de perspectiva en el diagnóstico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96195" y="961015"/>
            <a:ext cx="25877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AR" sz="2400" b="1" dirty="0" smtClean="0">
                <a:latin typeface="Helvetica LT Std Cond Light" panose="020B0406020202030204" pitchFamily="34" charset="0"/>
              </a:rPr>
              <a:t>Problema de acceso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410996" y="860771"/>
            <a:ext cx="805424" cy="662151"/>
            <a:chOff x="4561490" y="2459421"/>
            <a:chExt cx="3005958" cy="2210259"/>
          </a:xfrm>
        </p:grpSpPr>
        <p:sp>
          <p:nvSpPr>
            <p:cNvPr id="18" name="Rectangle 17"/>
            <p:cNvSpPr/>
            <p:nvPr/>
          </p:nvSpPr>
          <p:spPr>
            <a:xfrm>
              <a:off x="4561490" y="2459421"/>
              <a:ext cx="3005958" cy="22071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8504" y="2491103"/>
              <a:ext cx="2548227" cy="2178577"/>
            </a:xfrm>
            <a:prstGeom prst="rect">
              <a:avLst/>
            </a:prstGeom>
          </p:spPr>
        </p:pic>
      </p:grpSp>
      <p:sp>
        <p:nvSpPr>
          <p:cNvPr id="20" name="Rectangle 19"/>
          <p:cNvSpPr/>
          <p:nvPr/>
        </p:nvSpPr>
        <p:spPr>
          <a:xfrm>
            <a:off x="9406998" y="961015"/>
            <a:ext cx="2727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AR" sz="2400" b="1" dirty="0" smtClean="0">
                <a:latin typeface="Helvetica LT Std Cond Light" panose="020B0406020202030204" pitchFamily="34" charset="0"/>
              </a:rPr>
              <a:t>Problema de decisión</a:t>
            </a:r>
            <a:endParaRPr lang="es-AR" sz="2400" b="1" dirty="0">
              <a:latin typeface="Helvetica LT Std Cond Light" panose="020B04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1900880"/>
            <a:ext cx="5569153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                       Cambio en el diseño de soluciones</a:t>
            </a:r>
            <a:endParaRPr lang="es-AR" sz="2400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92095" y="2592396"/>
            <a:ext cx="11679183" cy="3732331"/>
            <a:chOff x="292095" y="2592396"/>
            <a:chExt cx="11679183" cy="3732331"/>
          </a:xfrm>
        </p:grpSpPr>
        <p:sp>
          <p:nvSpPr>
            <p:cNvPr id="16" name="TextBox 15"/>
            <p:cNvSpPr txBox="1"/>
            <p:nvPr/>
          </p:nvSpPr>
          <p:spPr>
            <a:xfrm>
              <a:off x="292095" y="2597817"/>
              <a:ext cx="39330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s-AR" sz="2400" b="1" dirty="0">
                  <a:latin typeface="Helvetica LT Std Cond Light" panose="020B0406020202030204" pitchFamily="34" charset="0"/>
                </a:rPr>
                <a:t>Escasez de </a:t>
              </a:r>
              <a:r>
                <a:rPr lang="es-AR" sz="2400" b="1" dirty="0" smtClean="0">
                  <a:latin typeface="Helvetica LT Std Cond Light" panose="020B0406020202030204" pitchFamily="34" charset="0"/>
                </a:rPr>
                <a:t>Auto-Control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498313" y="3373485"/>
              <a:ext cx="899563" cy="899563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6386556" y="2592396"/>
              <a:ext cx="48543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s-AR" sz="2400" b="1" dirty="0" smtClean="0">
                  <a:latin typeface="Helvetica LT Std Cond Light" panose="020B0406020202030204" pitchFamily="34" charset="0"/>
                </a:rPr>
                <a:t>Escasez </a:t>
              </a:r>
              <a:r>
                <a:rPr lang="es-AR" sz="2400" b="1" dirty="0">
                  <a:latin typeface="Helvetica LT Std Cond Light" panose="020B0406020202030204" pitchFamily="34" charset="0"/>
                </a:rPr>
                <a:t>de Capacidades </a:t>
              </a:r>
              <a:r>
                <a:rPr lang="es-AR" sz="2400" b="1" dirty="0" smtClean="0">
                  <a:latin typeface="Helvetica LT Std Cond Light" panose="020B0406020202030204" pitchFamily="34" charset="0"/>
                </a:rPr>
                <a:t>Cognitivas</a:t>
              </a: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415" y="5261030"/>
              <a:ext cx="1044980" cy="888233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67158" y="4587052"/>
              <a:ext cx="331146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s-AR" sz="2400" b="1" dirty="0" smtClean="0">
                  <a:latin typeface="Helvetica LT Std Cond Light" panose="020B0406020202030204" pitchFamily="34" charset="0"/>
                </a:rPr>
                <a:t>Escasez </a:t>
              </a:r>
              <a:r>
                <a:rPr lang="es-AR" sz="2400" b="1" dirty="0">
                  <a:latin typeface="Helvetica LT Std Cond Light" panose="020B0406020202030204" pitchFamily="34" charset="0"/>
                </a:rPr>
                <a:t>de </a:t>
              </a:r>
              <a:r>
                <a:rPr lang="es-AR" sz="2400" b="1" dirty="0" smtClean="0">
                  <a:latin typeface="Helvetica LT Std Cond Light" panose="020B0406020202030204" pitchFamily="34" charset="0"/>
                </a:rPr>
                <a:t>Atención</a:t>
              </a:r>
              <a:endParaRPr lang="es-AR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562164" y="4587052"/>
              <a:ext cx="38246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s-AR" sz="2400" b="1" dirty="0" smtClean="0">
                  <a:latin typeface="Helvetica LT Std Cond Light" panose="020B0406020202030204" pitchFamily="34" charset="0"/>
                </a:rPr>
                <a:t>Escasez </a:t>
              </a:r>
              <a:r>
                <a:rPr lang="es-AR" sz="2400" b="1" dirty="0">
                  <a:latin typeface="Helvetica LT Std Cond Light" panose="020B0406020202030204" pitchFamily="34" charset="0"/>
                </a:rPr>
                <a:t>de </a:t>
              </a:r>
              <a:r>
                <a:rPr lang="es-AR" sz="2400" b="1" dirty="0" smtClean="0">
                  <a:latin typeface="Helvetica LT Std Cond Light" panose="020B0406020202030204" pitchFamily="34" charset="0"/>
                </a:rPr>
                <a:t>Entendimiento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86254" y="5104981"/>
              <a:ext cx="40374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AR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elvetica LT Std Cond Light" panose="020B0406020202030204" pitchFamily="34" charset="0"/>
                </a:rPr>
                <a:t>Nueva información no promueve </a:t>
              </a:r>
              <a:r>
                <a:rPr lang="es-AR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elvetica LT Std Cond Light" panose="020B0406020202030204" pitchFamily="34" charset="0"/>
                </a:rPr>
                <a:t>necesariamente</a:t>
              </a:r>
              <a:r>
                <a:rPr lang="es-AR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elvetica LT Std Cond Light" panose="020B0406020202030204" pitchFamily="34" charset="0"/>
                </a:rPr>
                <a:t> el aprendizaje (uso de nuevas tecnologías)</a:t>
              </a:r>
              <a:endParaRPr lang="es-AR" b="1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 Light" panose="020B0406020202030204" pitchFamily="34" charset="0"/>
              </a:endParaRPr>
            </a:p>
          </p:txBody>
        </p: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309" y="3381494"/>
              <a:ext cx="931149" cy="931149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309" y="5129961"/>
              <a:ext cx="1224521" cy="1097330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1886254" y="3351790"/>
              <a:ext cx="40374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AR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elvetica LT Std Cond Light" panose="020B0406020202030204" pitchFamily="34" charset="0"/>
                </a:rPr>
                <a:t>Stock limitado de comodidad psíquica (ahorro)</a:t>
              </a:r>
              <a:endParaRPr lang="es-AR" b="1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918068" y="3167123"/>
              <a:ext cx="40374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AR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elvetica LT Std Cond Light" panose="020B0406020202030204" pitchFamily="34" charset="0"/>
                </a:rPr>
                <a:t>Mayor rigurosidad, menor efecto (programas de educación financiera)</a:t>
              </a:r>
              <a:endParaRPr lang="es-AR" b="1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 Light" panose="020B040602020203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933830" y="5124398"/>
              <a:ext cx="40374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AR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Helvetica LT Std Cond Light" panose="020B0406020202030204" pitchFamily="34" charset="0"/>
                </a:rPr>
                <a:t>Distintos modelos mentales, brindan distintas soluciones al mismo problema (premio laboral)</a:t>
              </a:r>
              <a:endParaRPr lang="es-AR" b="1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 Light" panose="020B04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901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20" grpId="0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8566833" y="6350161"/>
            <a:ext cx="3092153" cy="400110"/>
          </a:xfrm>
          <a:prstGeom prst="rect">
            <a:avLst/>
          </a:prstGeom>
          <a:solidFill>
            <a:srgbClr val="3D6F92"/>
          </a:solidFill>
        </p:spPr>
        <p:txBody>
          <a:bodyPr wrap="square" rtlCol="0">
            <a:spAutoFit/>
          </a:bodyPr>
          <a:lstStyle/>
          <a:p>
            <a:r>
              <a:rPr lang="es-AR" sz="20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www.observatorio.edu.ar</a:t>
            </a:r>
            <a:endParaRPr lang="es-AR" sz="20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-1" y="-1"/>
            <a:ext cx="3788229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313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PARA SABER MÁS…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6" name="Picture 15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9958" y="6278427"/>
            <a:ext cx="540695" cy="517127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482580" y="822317"/>
            <a:ext cx="4619331" cy="1431319"/>
            <a:chOff x="825027" y="1351408"/>
            <a:chExt cx="4619331" cy="1431319"/>
          </a:xfrm>
        </p:grpSpPr>
        <p:grpSp>
          <p:nvGrpSpPr>
            <p:cNvPr id="34" name="Group 33"/>
            <p:cNvGrpSpPr/>
            <p:nvPr/>
          </p:nvGrpSpPr>
          <p:grpSpPr>
            <a:xfrm>
              <a:off x="825027" y="1351408"/>
              <a:ext cx="4619331" cy="1431319"/>
              <a:chOff x="825027" y="1351408"/>
              <a:chExt cx="4619331" cy="1431319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355833" y="1686957"/>
                <a:ext cx="4088525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1" name="Picture 10">
                <a:hlinkClick r:id="rId5"/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5027" y="1351408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  <p:sp>
          <p:nvSpPr>
            <p:cNvPr id="17" name="TextBox 16"/>
            <p:cNvSpPr txBox="1"/>
            <p:nvPr/>
          </p:nvSpPr>
          <p:spPr>
            <a:xfrm>
              <a:off x="2215395" y="1792866"/>
              <a:ext cx="32289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6 ideas para entender cómo piensa un economista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203362" y="277024"/>
            <a:ext cx="4824244" cy="1392395"/>
            <a:chOff x="6421753" y="1354750"/>
            <a:chExt cx="4824244" cy="1392395"/>
          </a:xfrm>
        </p:grpSpPr>
        <p:grpSp>
          <p:nvGrpSpPr>
            <p:cNvPr id="24" name="Group 23"/>
            <p:cNvGrpSpPr/>
            <p:nvPr/>
          </p:nvGrpSpPr>
          <p:grpSpPr>
            <a:xfrm>
              <a:off x="6421753" y="1354750"/>
              <a:ext cx="4824244" cy="1392395"/>
              <a:chOff x="6421753" y="1354750"/>
              <a:chExt cx="4824244" cy="1392395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6952559" y="1651375"/>
                <a:ext cx="4293438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4" name="Picture 13">
                <a:hlinkClick r:id="rId7"/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1753" y="1354750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  <p:sp>
          <p:nvSpPr>
            <p:cNvPr id="21" name="TextBox 20"/>
            <p:cNvSpPr txBox="1"/>
            <p:nvPr/>
          </p:nvSpPr>
          <p:spPr>
            <a:xfrm>
              <a:off x="7851155" y="1951355"/>
              <a:ext cx="28011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No todo es un número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80705" y="2684765"/>
            <a:ext cx="4791580" cy="1455149"/>
            <a:chOff x="825027" y="3109100"/>
            <a:chExt cx="4791580" cy="1455149"/>
          </a:xfrm>
        </p:grpSpPr>
        <p:sp>
          <p:nvSpPr>
            <p:cNvPr id="19" name="TextBox 18"/>
            <p:cNvSpPr txBox="1"/>
            <p:nvPr/>
          </p:nvSpPr>
          <p:spPr>
            <a:xfrm>
              <a:off x="2215395" y="3590663"/>
              <a:ext cx="30502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¿En qué piensa el Doctor Watson a la hora de votar?</a:t>
              </a: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825027" y="3109100"/>
              <a:ext cx="4791580" cy="1455149"/>
              <a:chOff x="825027" y="3109100"/>
              <a:chExt cx="4791580" cy="1455149"/>
            </a:xfrm>
          </p:grpSpPr>
          <p:sp>
            <p:nvSpPr>
              <p:cNvPr id="25" name="Rectangle 24"/>
              <p:cNvSpPr/>
              <p:nvPr/>
            </p:nvSpPr>
            <p:spPr>
              <a:xfrm>
                <a:off x="1528082" y="3468479"/>
                <a:ext cx="4088525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0" name="Picture 9">
                <a:hlinkClick r:id="rId9"/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5027" y="3109100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  <p:grpSp>
        <p:nvGrpSpPr>
          <p:cNvPr id="37" name="Group 36"/>
          <p:cNvGrpSpPr/>
          <p:nvPr/>
        </p:nvGrpSpPr>
        <p:grpSpPr>
          <a:xfrm>
            <a:off x="480705" y="4735448"/>
            <a:ext cx="4621206" cy="1604403"/>
            <a:chOff x="823152" y="5015904"/>
            <a:chExt cx="4621206" cy="1604403"/>
          </a:xfrm>
        </p:grpSpPr>
        <p:sp>
          <p:nvSpPr>
            <p:cNvPr id="20" name="TextBox 19"/>
            <p:cNvSpPr txBox="1"/>
            <p:nvPr/>
          </p:nvSpPr>
          <p:spPr>
            <a:xfrm>
              <a:off x="2215395" y="5330294"/>
              <a:ext cx="322896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Políticas públicas, ¿</a:t>
              </a:r>
              <a:r>
                <a:rPr lang="es-AR" sz="2400" dirty="0" smtClean="0">
                  <a:latin typeface="Helvetica LT Std Cond Light" panose="020B0406020202030204" pitchFamily="34" charset="0"/>
                </a:rPr>
                <a:t>cómo saber </a:t>
              </a:r>
              <a:r>
                <a:rPr lang="es-AR" sz="2400" dirty="0">
                  <a:latin typeface="Helvetica LT Std Cond Light" panose="020B0406020202030204" pitchFamily="34" charset="0"/>
                </a:rPr>
                <a:t>que funciona (y que no)?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823152" y="5015904"/>
              <a:ext cx="4621206" cy="1604403"/>
              <a:chOff x="823152" y="5015904"/>
              <a:chExt cx="4621206" cy="1604403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1355833" y="5282628"/>
                <a:ext cx="4088525" cy="1337679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2" name="Picture 11">
                <a:hlinkClick r:id="rId11"/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3152" y="5015904"/>
                <a:ext cx="1063487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  <p:grpSp>
        <p:nvGrpSpPr>
          <p:cNvPr id="40" name="Group 39"/>
          <p:cNvGrpSpPr/>
          <p:nvPr/>
        </p:nvGrpSpPr>
        <p:grpSpPr>
          <a:xfrm>
            <a:off x="6203362" y="4122326"/>
            <a:ext cx="4803234" cy="1456326"/>
            <a:chOff x="6442763" y="5048035"/>
            <a:chExt cx="4803234" cy="1456326"/>
          </a:xfrm>
        </p:grpSpPr>
        <p:sp>
          <p:nvSpPr>
            <p:cNvPr id="23" name="TextBox 22"/>
            <p:cNvSpPr txBox="1"/>
            <p:nvPr/>
          </p:nvSpPr>
          <p:spPr>
            <a:xfrm>
              <a:off x="7950964" y="5578841"/>
              <a:ext cx="28011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Gnomos, calzoncillos y… correlación</a:t>
              </a: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6442763" y="5048035"/>
              <a:ext cx="4803234" cy="1456326"/>
              <a:chOff x="6442763" y="5048035"/>
              <a:chExt cx="4803234" cy="1456326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6887633" y="5408591"/>
                <a:ext cx="4358364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5" name="Picture 14">
                <a:hlinkClick r:id="rId13"/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42763" y="5048035"/>
                <a:ext cx="1062721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  <p:grpSp>
        <p:nvGrpSpPr>
          <p:cNvPr id="39" name="Group 38"/>
          <p:cNvGrpSpPr/>
          <p:nvPr/>
        </p:nvGrpSpPr>
        <p:grpSpPr>
          <a:xfrm>
            <a:off x="6203362" y="2252955"/>
            <a:ext cx="4824244" cy="1564460"/>
            <a:chOff x="6421753" y="3116479"/>
            <a:chExt cx="4824244" cy="1564460"/>
          </a:xfrm>
        </p:grpSpPr>
        <p:sp>
          <p:nvSpPr>
            <p:cNvPr id="22" name="TextBox 21"/>
            <p:cNvSpPr txBox="1"/>
            <p:nvPr/>
          </p:nvSpPr>
          <p:spPr>
            <a:xfrm>
              <a:off x="7856298" y="3448801"/>
              <a:ext cx="33896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La educación en Santa Fe y Rosario: resultados Aprender 2016</a:t>
              </a: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421753" y="3116479"/>
              <a:ext cx="4803234" cy="1564460"/>
              <a:chOff x="6421753" y="3116479"/>
              <a:chExt cx="4803234" cy="1564460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7168048" y="3343260"/>
                <a:ext cx="4056939" cy="1337679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3" name="Picture 12">
                <a:hlinkClick r:id="rId15"/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1753" y="3116479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10859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28" y="4543168"/>
            <a:ext cx="3889031" cy="202579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-1"/>
            <a:ext cx="357051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313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PARA SABER MÁS…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687" y="564832"/>
            <a:ext cx="1733921" cy="27469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926" y="3606401"/>
            <a:ext cx="1807008" cy="27659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926" y="555361"/>
            <a:ext cx="1775371" cy="27659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68" y="1111056"/>
            <a:ext cx="1941666" cy="29883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853" y="555361"/>
            <a:ext cx="1802516" cy="27685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559" y="3581316"/>
            <a:ext cx="1823396" cy="27910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120" y="3630266"/>
            <a:ext cx="1727548" cy="27685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566682" y="5998663"/>
            <a:ext cx="3661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>
                <a:latin typeface="Helvetica LT Std Cond Light" panose="020B0406020202030204" pitchFamily="34" charset="0"/>
                <a:hlinkClick r:id="rId11"/>
              </a:rPr>
              <a:t>https://www.goodreads.com/Gerkandar</a:t>
            </a:r>
            <a:endParaRPr lang="es-AR" sz="2000" dirty="0">
              <a:latin typeface="Helvetica LT Std Cond Light" panose="020B0406020202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64" y="388272"/>
            <a:ext cx="334178" cy="3341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31" y="388272"/>
            <a:ext cx="334178" cy="3341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837" y="3463177"/>
            <a:ext cx="334178" cy="3341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78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193137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4873127" y="833976"/>
            <a:ext cx="7300511" cy="55117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5508434" y="2118309"/>
            <a:ext cx="49796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8000" dirty="0" smtClean="0">
                <a:latin typeface="Helvetica LT Std Cond"/>
              </a:rPr>
              <a:t>¡GRACIAS!</a:t>
            </a:r>
            <a:endParaRPr lang="es-AR" sz="8000" dirty="0">
              <a:latin typeface="Helvetica LT Std Cond"/>
            </a:endParaRPr>
          </a:p>
        </p:txBody>
      </p:sp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303" y="4858641"/>
            <a:ext cx="303364" cy="2901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0496" y="3714416"/>
            <a:ext cx="341514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latin typeface="Helvetica LT Std Cond Light"/>
              </a:rPr>
              <a:t> </a:t>
            </a:r>
            <a:r>
              <a:rPr lang="es-AR" sz="2000" dirty="0" smtClean="0">
                <a:latin typeface="Helvetica LT Std Cond Light"/>
                <a:hlinkClick r:id="rId6"/>
              </a:rPr>
              <a:t>german.tessmer@unr.edu.ar</a:t>
            </a:r>
            <a:endParaRPr lang="es-AR" sz="2000" dirty="0" smtClean="0">
              <a:latin typeface="Helvetica LT Std Cond Light"/>
            </a:endParaRPr>
          </a:p>
          <a:p>
            <a:pPr algn="r"/>
            <a:endParaRPr lang="es-AR" b="1" dirty="0">
              <a:solidFill>
                <a:srgbClr val="3D6F92"/>
              </a:solidFill>
              <a:latin typeface="Helvetica LT Std Cond Light"/>
            </a:endParaRPr>
          </a:p>
          <a:p>
            <a:r>
              <a:rPr lang="es-AR" dirty="0" smtClean="0">
                <a:solidFill>
                  <a:srgbClr val="3D6F92"/>
                </a:solidFill>
                <a:latin typeface="Helvetica LT Std Cond Light"/>
              </a:rPr>
              <a:t>@</a:t>
            </a:r>
            <a:r>
              <a:rPr lang="es-AR" dirty="0" err="1" smtClean="0">
                <a:solidFill>
                  <a:srgbClr val="3D6F92"/>
                </a:solidFill>
                <a:latin typeface="Helvetica LT Std Cond Light"/>
              </a:rPr>
              <a:t>Gerkandar</a:t>
            </a:r>
            <a:endParaRPr lang="es-AR" dirty="0" smtClean="0">
              <a:solidFill>
                <a:srgbClr val="3D6F92"/>
              </a:solidFill>
              <a:latin typeface="Helvetica LT Std Cond Light"/>
            </a:endParaRPr>
          </a:p>
          <a:p>
            <a:endParaRPr lang="es-AR" dirty="0">
              <a:solidFill>
                <a:srgbClr val="3D6F92"/>
              </a:solidFill>
              <a:latin typeface="Helvetica LT Std Cond Light"/>
            </a:endParaRPr>
          </a:p>
          <a:p>
            <a:r>
              <a:rPr lang="es-AR" dirty="0" smtClean="0">
                <a:solidFill>
                  <a:srgbClr val="3D6F92"/>
                </a:solidFill>
                <a:latin typeface="Helvetica LT Std Cond Light"/>
              </a:rPr>
              <a:t>@</a:t>
            </a:r>
            <a:r>
              <a:rPr lang="es-AR" dirty="0" err="1" smtClean="0">
                <a:solidFill>
                  <a:srgbClr val="3D6F92"/>
                </a:solidFill>
                <a:latin typeface="Helvetica LT Std Cond Light"/>
              </a:rPr>
              <a:t>OesUnr</a:t>
            </a:r>
            <a:endParaRPr lang="es-AR" dirty="0">
              <a:solidFill>
                <a:srgbClr val="3D6F92"/>
              </a:solidFill>
              <a:latin typeface="Helvetica LT Std Cond Ligh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10" y="5734806"/>
            <a:ext cx="3339457" cy="3986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303" y="3767724"/>
            <a:ext cx="292410" cy="295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425" y="4337939"/>
            <a:ext cx="431071" cy="31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33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9051</TotalTime>
  <Words>1375</Words>
  <Application>Microsoft Office PowerPoint</Application>
  <PresentationFormat>Widescreen</PresentationFormat>
  <Paragraphs>278</Paragraphs>
  <Slides>25</Slides>
  <Notes>15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Helvetica LT Std Cond</vt:lpstr>
      <vt:lpstr>Helvetica LT Std Cond Light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German Tessmer</dc:creator>
  <cp:lastModifiedBy>German Tessmer</cp:lastModifiedBy>
  <cp:revision>200</cp:revision>
  <dcterms:created xsi:type="dcterms:W3CDTF">2018-09-26T18:28:17Z</dcterms:created>
  <dcterms:modified xsi:type="dcterms:W3CDTF">2018-10-18T15:32:55Z</dcterms:modified>
</cp:coreProperties>
</file>