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305" r:id="rId4"/>
    <p:sldId id="312" r:id="rId5"/>
    <p:sldId id="311" r:id="rId6"/>
    <p:sldId id="297" r:id="rId7"/>
    <p:sldId id="313" r:id="rId8"/>
    <p:sldId id="298" r:id="rId9"/>
    <p:sldId id="300" r:id="rId10"/>
    <p:sldId id="299" r:id="rId11"/>
    <p:sldId id="302" r:id="rId12"/>
    <p:sldId id="301" r:id="rId13"/>
    <p:sldId id="303" r:id="rId14"/>
    <p:sldId id="306" r:id="rId15"/>
    <p:sldId id="304" r:id="rId16"/>
    <p:sldId id="307" r:id="rId17"/>
    <p:sldId id="308" r:id="rId18"/>
    <p:sldId id="309" r:id="rId19"/>
    <p:sldId id="310" r:id="rId20"/>
    <p:sldId id="296" r:id="rId21"/>
  </p:sldIdLst>
  <p:sldSz cx="12192000" cy="6858000"/>
  <p:notesSz cx="6858000" cy="9144000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6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32" y="5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0" d="100"/>
          <a:sy n="50" d="100"/>
        </p:scale>
        <p:origin x="2640" y="2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CF63-4A1C-B204-57A837C99F65}"/>
              </c:ext>
            </c:extLst>
          </c:dPt>
          <c:dPt>
            <c:idx val="3"/>
            <c:bubble3D val="0"/>
            <c:spPr>
              <a:solidFill>
                <a:schemeClr val="accent1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CF63-4A1C-B204-57A837C99F65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5-CF63-4A1C-B204-57A837C99F65}"/>
              </c:ext>
            </c:extLst>
          </c:dPt>
          <c:dLbls>
            <c:dLbl>
              <c:idx val="0"/>
              <c:layout>
                <c:manualLayout>
                  <c:x val="-0.15037598425196849"/>
                  <c:y val="0.1643966899970837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CF63-4A1C-B204-57A837C99F65}"/>
                </c:ext>
              </c:extLst>
            </c:dLbl>
            <c:dLbl>
              <c:idx val="1"/>
              <c:layout>
                <c:manualLayout>
                  <c:x val="6.0371062992125982E-2"/>
                  <c:y val="-8.368292505103529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F63-4A1C-B204-57A837C99F65}"/>
                </c:ext>
              </c:extLst>
            </c:dLbl>
            <c:dLbl>
              <c:idx val="3"/>
              <c:layout>
                <c:manualLayout>
                  <c:x val="0.2077389545056868"/>
                  <c:y val="-0.1449037620297462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F63-4A1C-B204-57A837C99F6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Sheet1!$C$18:$C$23</c:f>
              <c:strCache>
                <c:ptCount val="6"/>
                <c:pt idx="0">
                  <c:v>Ciclo Combinado</c:v>
                </c:pt>
                <c:pt idx="1">
                  <c:v>Turbo Vapor</c:v>
                </c:pt>
                <c:pt idx="2">
                  <c:v>Turbo Gas y Motor Diesel</c:v>
                </c:pt>
                <c:pt idx="3">
                  <c:v>Hidráulica</c:v>
                </c:pt>
                <c:pt idx="4">
                  <c:v>Otras Renovables</c:v>
                </c:pt>
                <c:pt idx="5">
                  <c:v>Nuclear</c:v>
                </c:pt>
              </c:strCache>
            </c:strRef>
          </c:cat>
          <c:val>
            <c:numRef>
              <c:f>Sheet1!$D$18:$D$23</c:f>
              <c:numCache>
                <c:formatCode>0.0%</c:formatCode>
                <c:ptCount val="6"/>
                <c:pt idx="0">
                  <c:v>0.32989690721649484</c:v>
                </c:pt>
                <c:pt idx="1">
                  <c:v>6.4948453608247428E-2</c:v>
                </c:pt>
                <c:pt idx="2">
                  <c:v>2.7835051546391754E-2</c:v>
                </c:pt>
                <c:pt idx="3">
                  <c:v>0.50515463917525771</c:v>
                </c:pt>
                <c:pt idx="4">
                  <c:v>0</c:v>
                </c:pt>
                <c:pt idx="5">
                  <c:v>7.2164948453608255E-2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F63-4A1C-B204-57A837C99F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D883-4E73-BBCF-607A10AA9CF7}"/>
              </c:ext>
            </c:extLst>
          </c:dPt>
          <c:dPt>
            <c:idx val="3"/>
            <c:bubble3D val="0"/>
            <c:spPr>
              <a:solidFill>
                <a:schemeClr val="accent1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D883-4E73-BBCF-607A10AA9CF7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5-D883-4E73-BBCF-607A10AA9CF7}"/>
              </c:ext>
            </c:extLst>
          </c:dPt>
          <c:dLbls>
            <c:dLbl>
              <c:idx val="0"/>
              <c:layout>
                <c:manualLayout>
                  <c:x val="-0.16711876640419956"/>
                  <c:y val="0.1551239428404782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D883-4E73-BBCF-607A10AA9CF7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D883-4E73-BBCF-607A10AA9CF7}"/>
                </c:ext>
              </c:extLst>
            </c:dLbl>
            <c:dLbl>
              <c:idx val="3"/>
              <c:layout>
                <c:manualLayout>
                  <c:x val="0.21572451881014873"/>
                  <c:y val="4.537656751239428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883-4E73-BBCF-607A10AA9CF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Sheet1!$C$18:$C$23</c:f>
              <c:strCache>
                <c:ptCount val="6"/>
                <c:pt idx="0">
                  <c:v>Ciclo Combinado</c:v>
                </c:pt>
                <c:pt idx="1">
                  <c:v>Turbo Vapor</c:v>
                </c:pt>
                <c:pt idx="2">
                  <c:v>Turbo Gas y Motor Diesel</c:v>
                </c:pt>
                <c:pt idx="3">
                  <c:v>Hidráulica</c:v>
                </c:pt>
                <c:pt idx="4">
                  <c:v>Otras Renovables</c:v>
                </c:pt>
                <c:pt idx="5">
                  <c:v>Nuclear</c:v>
                </c:pt>
              </c:strCache>
            </c:strRef>
          </c:cat>
          <c:val>
            <c:numRef>
              <c:f>Sheet1!$E$18:$E$23</c:f>
              <c:numCache>
                <c:formatCode>0.0%</c:formatCode>
                <c:ptCount val="6"/>
                <c:pt idx="0">
                  <c:v>0.34787659493429823</c:v>
                </c:pt>
                <c:pt idx="1">
                  <c:v>0.15587507141496859</c:v>
                </c:pt>
                <c:pt idx="2">
                  <c:v>7.7175776042658545E-2</c:v>
                </c:pt>
                <c:pt idx="3">
                  <c:v>0.35507522376690154</c:v>
                </c:pt>
                <c:pt idx="4">
                  <c:v>0</c:v>
                </c:pt>
                <c:pt idx="5">
                  <c:v>6.3997333841173107E-2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883-4E73-BBCF-607A10AA9C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2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7C4F-479A-8997-90831CCEDD09}"/>
              </c:ext>
            </c:extLst>
          </c:dPt>
          <c:dPt>
            <c:idx val="3"/>
            <c:bubble3D val="0"/>
            <c:spPr>
              <a:solidFill>
                <a:schemeClr val="accent1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7C4F-479A-8997-90831CCEDD09}"/>
              </c:ext>
            </c:extLst>
          </c:dPt>
          <c:dPt>
            <c:idx val="4"/>
            <c:bubble3D val="0"/>
            <c:spPr>
              <a:solidFill>
                <a:srgbClr val="00B050"/>
              </a:solidFill>
            </c:spPr>
            <c:extLst>
              <c:ext xmlns:c16="http://schemas.microsoft.com/office/drawing/2014/chart" uri="{C3380CC4-5D6E-409C-BE32-E72D297353CC}">
                <c16:uniqueId val="{00000005-7C4F-479A-8997-90831CCEDD09}"/>
              </c:ext>
            </c:extLst>
          </c:dPt>
          <c:dPt>
            <c:idx val="5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7-7C4F-479A-8997-90831CCEDD09}"/>
              </c:ext>
            </c:extLst>
          </c:dPt>
          <c:dLbls>
            <c:dLbl>
              <c:idx val="0"/>
              <c:layout>
                <c:manualLayout>
                  <c:x val="-0.16511373578302713"/>
                  <c:y val="0.1012736949547973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7C4F-479A-8997-90831CCEDD09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7C4F-479A-8997-90831CCEDD09}"/>
                </c:ext>
              </c:extLst>
            </c:dLbl>
            <c:dLbl>
              <c:idx val="3"/>
              <c:layout>
                <c:manualLayout>
                  <c:x val="0.18366819772528434"/>
                  <c:y val="0.133416083406240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C4F-479A-8997-90831CCEDD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Sheet1!$C$18:$C$23</c:f>
              <c:strCache>
                <c:ptCount val="6"/>
                <c:pt idx="0">
                  <c:v>Ciclo Combinado</c:v>
                </c:pt>
                <c:pt idx="1">
                  <c:v>Turbo Vapor</c:v>
                </c:pt>
                <c:pt idx="2">
                  <c:v>Turbo Gas y Motor Diesel</c:v>
                </c:pt>
                <c:pt idx="3">
                  <c:v>Hidráulica</c:v>
                </c:pt>
                <c:pt idx="4">
                  <c:v>Otras Renovables</c:v>
                </c:pt>
                <c:pt idx="5">
                  <c:v>Nuclear</c:v>
                </c:pt>
              </c:strCache>
            </c:strRef>
          </c:cat>
          <c:val>
            <c:numRef>
              <c:f>Sheet1!$F$18:$F$23</c:f>
              <c:numCache>
                <c:formatCode>0.0%</c:formatCode>
                <c:ptCount val="6"/>
                <c:pt idx="0">
                  <c:v>0.39520538740963984</c:v>
                </c:pt>
                <c:pt idx="1">
                  <c:v>0.11733187683266086</c:v>
                </c:pt>
                <c:pt idx="2">
                  <c:v>0.14681778646439636</c:v>
                </c:pt>
                <c:pt idx="3">
                  <c:v>0.26495008900495071</c:v>
                </c:pt>
                <c:pt idx="4">
                  <c:v>4.1071482690122887E-3</c:v>
                </c:pt>
                <c:pt idx="5">
                  <c:v>5.6202994290731938E-2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C4F-479A-8997-90831CCEDD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C24C8B4-B21D-4D51-860B-8E2088D0E20B}" type="datetimeFigureOut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5B48AFF-8350-4235-8023-C90055047F3B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473FB4E-132E-48A6-B20B-9091C02D816A}" type="datetimeFigureOut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A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62878D1-D3EC-4DCF-ABFC-3DF85B7165E5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>Tapa de la presentación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E92364-D5C7-485B-A07A-44ACBF15952B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5028D4-C701-4576-BF55-1E303FA2F373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C11E44-A727-4B35-8C7E-F1B6033800BE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650987-8F2F-4033-941F-64921C295D24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A1C835-B580-429B-A1BD-A35421908EE3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9E18D1-AB29-4D6B-AC36-FDC6119CB929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53E60E-5D68-4335-8241-AAD30DF4F250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EBDFC9-91E2-4811-938A-D608F3BD94B7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FA6392-2482-4BA6-BF8E-33412E1C7D9C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AB62F6-9D7E-49EB-8181-8558A4E1A2A0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AAB784-7DE8-4DFF-B979-3927202E75DA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C8D190-D222-46A4-9AA6-ED52DF1B2977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8A0F54-AD47-4BF8-B374-0480383BD7D8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03F630-A345-4D7D-82F0-E8F998F02E95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379AB8-9F28-4688-91D8-13A3A3DF5860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718170-4E68-490D-B21A-4940FCCD1C8B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6423BA-F2A2-4520-9BF1-4F7CAE400C13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514436-57D4-461F-A0A6-550E2BC6FD63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/>
            </a:r>
            <a:br>
              <a:rPr lang="es-AR" altLang="es-AR" smtClean="0"/>
            </a:br>
            <a:r>
              <a:rPr lang="es-AR" altLang="es-AR" smtClean="0"/>
              <a:t>- 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7568C9-A969-4D26-BA85-B21C9C8306EC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AR" altLang="es-A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s-AR" altLang="es-AR" smtClean="0"/>
              <a:t>Tapa cierre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31FC0DE-7FC9-473A-8E9D-FCAC14C7174A}" type="slidenum">
              <a:rPr lang="es-AR" altLang="es-A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AR" alt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FA338-7580-4142-8D83-CD43E6350E8F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CD71D-1631-4992-8D93-D37C7DB9F2E0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64183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BE24-1FA7-4E1B-828F-9C82E0952123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C8AA2-DF40-4167-B254-552C945D9980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00900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23994-255A-4DA5-B158-6324240F56CD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BAF6C-E6C7-487C-AB1E-2BB36B886F6E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35123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92CDE-CC70-4A7D-810C-50D3D2D07C28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85812-22A0-4982-84F3-3FDAB7973FE1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09356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371E0-2F10-4146-8CE3-94C9001BCB4A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358F9-C663-4A80-A7D5-D379338CA196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29580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94BD0-BBA6-4F17-A967-8A1E268D3E78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FDF8A-214B-487A-AB8E-46EDE1FE80DE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3862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42EC8-6F9C-4423-9381-F99020C05338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773F1-6BF7-42D9-AB02-654B4A28E0E1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21472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2387A-C08B-4D4A-8B85-734820431B86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7157-A884-488A-9B1B-5A65A2DD10FF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2860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EB5D3-3CA3-4254-A6BB-E9D1CA95FB8F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6C079-8493-4FFB-B0AA-2DAFBBF3243A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348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E0C4A-EDB9-446F-A8FF-D7A76C2CF359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F482C-DDFF-431C-AA7A-B292D5E5541C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5114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A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77A80-A958-48E7-9270-7BA83C6EF8F2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4FE43-3287-4672-9482-0E684BC5809D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8798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AR" smtClean="0"/>
              <a:t>Click to edit Master title style</a:t>
            </a:r>
            <a:endParaRPr lang="es-AR" altLang="es-A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AR" smtClean="0"/>
              <a:t>Edit Master text styles</a:t>
            </a:r>
          </a:p>
          <a:p>
            <a:pPr lvl="1"/>
            <a:r>
              <a:rPr lang="en-US" altLang="es-AR" smtClean="0"/>
              <a:t>Second level</a:t>
            </a:r>
          </a:p>
          <a:p>
            <a:pPr lvl="2"/>
            <a:r>
              <a:rPr lang="en-US" altLang="es-AR" smtClean="0"/>
              <a:t>Third level</a:t>
            </a:r>
          </a:p>
          <a:p>
            <a:pPr lvl="3"/>
            <a:r>
              <a:rPr lang="en-US" altLang="es-AR" smtClean="0"/>
              <a:t>Fourth level</a:t>
            </a:r>
          </a:p>
          <a:p>
            <a:pPr lvl="4"/>
            <a:r>
              <a:rPr lang="en-US" altLang="es-AR" smtClean="0"/>
              <a:t>Fifth level</a:t>
            </a:r>
            <a:endParaRPr lang="es-AR" altLang="es-A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E057052-1869-4F9C-A260-1CDB783E0C12}" type="datetime1">
              <a:rPr lang="es-AR"/>
              <a:pPr>
                <a:defRPr/>
              </a:pPr>
              <a:t>30/12/2019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AF2477-D94D-45EF-AC0B-80BB6FD954AB}" type="slidenum">
              <a:rPr lang="es-AR"/>
              <a:pPr>
                <a:defRPr/>
              </a:pPr>
              <a:t>‹#›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jpe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10" Type="http://schemas.openxmlformats.org/officeDocument/2006/relationships/image" Target="../media/image2.png"/><Relationship Id="rId4" Type="http://schemas.openxmlformats.org/officeDocument/2006/relationships/image" Target="../media/image10.emf"/><Relationship Id="rId9" Type="http://schemas.openxmlformats.org/officeDocument/2006/relationships/hyperlink" Target="http://www.observatorio.unr.edu.ar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bservatorio.unr.edu.ar/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bservatorio.unr.edu.ar/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bservatorio.unr.edu.ar/" TargetMode="External"/><Relationship Id="rId5" Type="http://schemas.openxmlformats.org/officeDocument/2006/relationships/image" Target="../media/image12.emf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emf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observatorio.unr.edu.ar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mailto:german.tessmer@unr.edu.ar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hyperlink" Target="http://www.observatorio.unr.edu.a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411163"/>
            <a:ext cx="12900025" cy="725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-96838"/>
            <a:ext cx="12192000" cy="50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0" y="1093788"/>
            <a:ext cx="10896600" cy="3816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101" name="TextBox 5"/>
          <p:cNvSpPr txBox="1">
            <a:spLocks noChangeArrowheads="1"/>
          </p:cNvSpPr>
          <p:nvPr/>
        </p:nvSpPr>
        <p:spPr bwMode="auto">
          <a:xfrm>
            <a:off x="433388" y="1336675"/>
            <a:ext cx="9810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s-AR" altLang="es-AR" sz="4400">
                <a:latin typeface="Helvetica LT Std Cond" panose="020B0506020202030204" pitchFamily="34" charset="0"/>
              </a:rPr>
              <a:t>Situación y consumo energético en el mapa socio productivo de la prov. de Santa Fe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64088" y="3359150"/>
            <a:ext cx="37147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i="1" dirty="0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Lic. Germán </a:t>
            </a:r>
            <a:r>
              <a:rPr lang="es-AR" sz="2800" i="1" dirty="0" err="1">
                <a:solidFill>
                  <a:schemeClr val="accent1">
                    <a:lumMod val="50000"/>
                  </a:schemeClr>
                </a:solidFill>
                <a:latin typeface="Helvetica LT Std Cond Light"/>
              </a:rPr>
              <a:t>Tessmer</a:t>
            </a:r>
            <a:endParaRPr lang="es-AR" sz="2800" i="1" dirty="0">
              <a:solidFill>
                <a:schemeClr val="accent1">
                  <a:lumMod val="50000"/>
                </a:schemeClr>
              </a:solidFill>
              <a:latin typeface="Helvetica LT Std Cond Light"/>
            </a:endParaRPr>
          </a:p>
        </p:txBody>
      </p:sp>
      <p:pic>
        <p:nvPicPr>
          <p:cNvPr id="4103" name="Picture 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3" y="3359150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5661025" y="3989388"/>
            <a:ext cx="34115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 i="1">
                <a:latin typeface="Helvetica LT Std Cond Light" panose="020B0406020202030204" pitchFamily="34" charset="0"/>
              </a:rPr>
              <a:t> Sub-Director </a:t>
            </a:r>
          </a:p>
          <a:p>
            <a:pPr eaLnBrk="1" hangingPunct="1"/>
            <a:r>
              <a:rPr lang="es-AR" altLang="es-AR" i="1">
                <a:solidFill>
                  <a:srgbClr val="3D6F92"/>
                </a:solidFill>
                <a:latin typeface="Helvetica LT Std Cond Light" panose="020B0406020202030204" pitchFamily="34" charset="0"/>
              </a:rPr>
              <a:t>Observatorio Económico Social | UNR</a:t>
            </a:r>
          </a:p>
        </p:txBody>
      </p:sp>
      <p:pic>
        <p:nvPicPr>
          <p:cNvPr id="4105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0913" y="3384550"/>
            <a:ext cx="200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50938"/>
            <a:ext cx="12296775" cy="923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6148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0" y="1093788"/>
            <a:ext cx="10896600" cy="1249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6150" name="TextBox 42"/>
          <p:cNvSpPr txBox="1">
            <a:spLocks noChangeArrowheads="1"/>
          </p:cNvSpPr>
          <p:nvPr/>
        </p:nvSpPr>
        <p:spPr bwMode="auto">
          <a:xfrm>
            <a:off x="433388" y="1336675"/>
            <a:ext cx="98107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sz="4400">
                <a:latin typeface="Helvetica LT Std Cond" panose="020B0506020202030204" pitchFamily="34" charset="0"/>
              </a:rPr>
              <a:t>Consumo en el Sector Eléctrico</a:t>
            </a:r>
          </a:p>
        </p:txBody>
      </p:sp>
      <p:pic>
        <p:nvPicPr>
          <p:cNvPr id="6151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475" y="14573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8195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0" y="0"/>
            <a:ext cx="244792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Sector Eléctrico</a:t>
            </a:r>
            <a:endParaRPr lang="es-AR" sz="2400" dirty="0"/>
          </a:p>
        </p:txBody>
      </p:sp>
      <p:sp>
        <p:nvSpPr>
          <p:cNvPr id="21" name="Rectangle 20"/>
          <p:cNvSpPr/>
          <p:nvPr/>
        </p:nvSpPr>
        <p:spPr>
          <a:xfrm>
            <a:off x="615950" y="1893888"/>
            <a:ext cx="5224463" cy="22002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615950" y="4397375"/>
            <a:ext cx="5224463" cy="21986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6570663" y="4397375"/>
            <a:ext cx="5222875" cy="21986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6570663" y="1893888"/>
            <a:ext cx="5222875" cy="22002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201" name="TextBox 25"/>
          <p:cNvSpPr txBox="1">
            <a:spLocks noChangeArrowheads="1"/>
          </p:cNvSpPr>
          <p:nvPr/>
        </p:nvSpPr>
        <p:spPr bwMode="auto">
          <a:xfrm>
            <a:off x="706438" y="882650"/>
            <a:ext cx="11018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AR" altLang="es-AR"/>
              <a:t>Aunque el usuario paga una factura única, abonada a la distribuidora, la misma incluye la retribución a tres actividades distintas, además de los impuestos correspondientes.</a:t>
            </a:r>
            <a:endParaRPr lang="en-US" altLang="es-AR"/>
          </a:p>
        </p:txBody>
      </p:sp>
      <p:pic>
        <p:nvPicPr>
          <p:cNvPr id="8202" name="Picture 2" descr="bulb, light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4400550"/>
            <a:ext cx="6254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928" y="1923806"/>
            <a:ext cx="855370" cy="68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05" y="1923806"/>
            <a:ext cx="796716" cy="713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8" descr="bank, financial, internet, tax, technology ic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4346575"/>
            <a:ext cx="7334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TextBox 31"/>
          <p:cNvSpPr txBox="1">
            <a:spLocks noChangeArrowheads="1"/>
          </p:cNvSpPr>
          <p:nvPr/>
        </p:nvSpPr>
        <p:spPr bwMode="auto">
          <a:xfrm>
            <a:off x="1487488" y="2033588"/>
            <a:ext cx="260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 u="sng"/>
              <a:t>Generación</a:t>
            </a:r>
            <a:endParaRPr lang="en-US" altLang="es-AR" b="1" u="sng"/>
          </a:p>
        </p:txBody>
      </p:sp>
      <p:sp>
        <p:nvSpPr>
          <p:cNvPr id="8207" name="TextBox 32"/>
          <p:cNvSpPr txBox="1">
            <a:spLocks noChangeArrowheads="1"/>
          </p:cNvSpPr>
          <p:nvPr/>
        </p:nvSpPr>
        <p:spPr bwMode="auto">
          <a:xfrm>
            <a:off x="7446963" y="2036763"/>
            <a:ext cx="2605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 u="sng"/>
              <a:t>Transporte</a:t>
            </a:r>
            <a:endParaRPr lang="en-US" altLang="es-AR" b="1" u="sng"/>
          </a:p>
        </p:txBody>
      </p:sp>
      <p:sp>
        <p:nvSpPr>
          <p:cNvPr id="8208" name="TextBox 33"/>
          <p:cNvSpPr txBox="1">
            <a:spLocks noChangeArrowheads="1"/>
          </p:cNvSpPr>
          <p:nvPr/>
        </p:nvSpPr>
        <p:spPr bwMode="auto">
          <a:xfrm>
            <a:off x="1241425" y="4527550"/>
            <a:ext cx="260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 u="sng"/>
              <a:t>Distribución</a:t>
            </a:r>
            <a:endParaRPr lang="en-US" altLang="es-AR" b="1" u="sng"/>
          </a:p>
        </p:txBody>
      </p:sp>
      <p:sp>
        <p:nvSpPr>
          <p:cNvPr id="8209" name="TextBox 35"/>
          <p:cNvSpPr txBox="1">
            <a:spLocks noChangeArrowheads="1"/>
          </p:cNvSpPr>
          <p:nvPr/>
        </p:nvSpPr>
        <p:spPr bwMode="auto">
          <a:xfrm>
            <a:off x="7242175" y="4527550"/>
            <a:ext cx="260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 u="sng"/>
              <a:t>Impuestos</a:t>
            </a:r>
            <a:endParaRPr lang="en-US" altLang="es-AR" b="1" u="sng"/>
          </a:p>
        </p:txBody>
      </p:sp>
      <p:sp>
        <p:nvSpPr>
          <p:cNvPr id="37" name="TextBox 36"/>
          <p:cNvSpPr txBox="1"/>
          <p:nvPr/>
        </p:nvSpPr>
        <p:spPr>
          <a:xfrm>
            <a:off x="615950" y="2620963"/>
            <a:ext cx="5102225" cy="147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Cientos de plantas generadoras se encuentran distribuidas a lo largo del país, que son las encargadas de producir electricidad. La misma puede ser generada a partir de fuentes diversas; aprovechando la energía solar, eólica, nuclear, hidráulica, o distintas tecnologías que consumen combustibles fósiles. El precio promedio de generación es trasladado a la tarifa final.</a:t>
            </a:r>
            <a:endParaRPr lang="en-US" sz="15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80188" y="2657475"/>
            <a:ext cx="5102225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Llevan la energía desde las plantas generadoras hasta las regiones de consumo La empresa TRANSENER se encarga del transporte en alta tensión, y luego operan seis empresas adicionales de transporte regional. Es una actividad, con precios determinados por el ente regulatorio. </a:t>
            </a: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R</a:t>
            </a: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epresenta una proporción muy menor en la tarifa final de electricidad.</a:t>
            </a:r>
            <a:endParaRPr lang="en-US" sz="15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5950" y="5080000"/>
            <a:ext cx="5102225" cy="147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Cada zona del país cuenta con una distribuidora, encargada de transformar la energía de alta a baja tensión y llevarla al hogar. Las distribuidoras pueden ser empresas provinciales públicas o privadas. </a:t>
            </a:r>
            <a:r>
              <a:rPr lang="es-AR" sz="1500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Edenor</a:t>
            </a: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 y </a:t>
            </a:r>
            <a:r>
              <a:rPr lang="es-AR" sz="1500" dirty="0" err="1">
                <a:solidFill>
                  <a:schemeClr val="accent1">
                    <a:lumMod val="50000"/>
                  </a:schemeClr>
                </a:solidFill>
                <a:latin typeface="+mn-lt"/>
              </a:rPr>
              <a:t>Edesur</a:t>
            </a: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, que operan en el AMBA, dependen de un ente regulador nacional. En cada caso, el ente regulador es el que autoriza las tarifas a cobrar.</a:t>
            </a:r>
            <a:endParaRPr lang="en-US" sz="15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623050" y="5089525"/>
            <a:ext cx="5102225" cy="1477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5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El IVA es el principal componente a nivel nacional, a lo que se suman otros tributos provinciales (como Ingresos Brutos) y municipales. Existe gran disparidad entre provincias. En Santa Fe, la carga impositiva es de aprox. el 31% del precio sin impuestos. En CABA, de casi 30% y en la provincia de Buenos Aires supera el 43%.</a:t>
            </a:r>
            <a:endParaRPr lang="en-US" sz="15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10243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0" y="0"/>
            <a:ext cx="244792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Sector Eléctrico</a:t>
            </a:r>
            <a:endParaRPr lang="es-AR" sz="2400" dirty="0"/>
          </a:p>
        </p:txBody>
      </p:sp>
      <p:sp>
        <p:nvSpPr>
          <p:cNvPr id="31" name="Rectangle 30"/>
          <p:cNvSpPr/>
          <p:nvPr/>
        </p:nvSpPr>
        <p:spPr>
          <a:xfrm>
            <a:off x="641350" y="1306513"/>
            <a:ext cx="10636250" cy="4476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aphicFrame>
        <p:nvGraphicFramePr>
          <p:cNvPr id="35" name="Chart 34"/>
          <p:cNvGraphicFramePr>
            <a:graphicFrameLocks/>
          </p:cNvGraphicFramePr>
          <p:nvPr/>
        </p:nvGraphicFramePr>
        <p:xfrm>
          <a:off x="-311623" y="2111987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8" name="Chart 37"/>
          <p:cNvGraphicFramePr>
            <a:graphicFrameLocks/>
          </p:cNvGraphicFramePr>
          <p:nvPr/>
        </p:nvGraphicFramePr>
        <p:xfrm>
          <a:off x="3871894" y="205739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2" name="Chart 41"/>
          <p:cNvGraphicFramePr>
            <a:graphicFrameLocks/>
          </p:cNvGraphicFramePr>
          <p:nvPr/>
        </p:nvGraphicFramePr>
        <p:xfrm>
          <a:off x="7600666" y="194821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249" name="TextBox 42"/>
          <p:cNvSpPr txBox="1">
            <a:spLocks noChangeArrowheads="1"/>
          </p:cNvSpPr>
          <p:nvPr/>
        </p:nvSpPr>
        <p:spPr bwMode="auto">
          <a:xfrm>
            <a:off x="1211263" y="1385888"/>
            <a:ext cx="1585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AR" altLang="es-AR" b="1"/>
              <a:t>Año 2002</a:t>
            </a:r>
            <a:endParaRPr lang="en-US" altLang="es-AR" b="1"/>
          </a:p>
        </p:txBody>
      </p:sp>
      <p:sp>
        <p:nvSpPr>
          <p:cNvPr id="10250" name="TextBox 43"/>
          <p:cNvSpPr txBox="1">
            <a:spLocks noChangeArrowheads="1"/>
          </p:cNvSpPr>
          <p:nvPr/>
        </p:nvSpPr>
        <p:spPr bwMode="auto">
          <a:xfrm>
            <a:off x="5168900" y="1363663"/>
            <a:ext cx="1585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AR" altLang="es-AR" b="1"/>
              <a:t>Año 2007</a:t>
            </a:r>
            <a:endParaRPr lang="en-US" altLang="es-AR" b="1"/>
          </a:p>
        </p:txBody>
      </p:sp>
      <p:sp>
        <p:nvSpPr>
          <p:cNvPr id="10251" name="TextBox 44"/>
          <p:cNvSpPr txBox="1">
            <a:spLocks noChangeArrowheads="1"/>
          </p:cNvSpPr>
          <p:nvPr/>
        </p:nvSpPr>
        <p:spPr bwMode="auto">
          <a:xfrm>
            <a:off x="9093200" y="1363663"/>
            <a:ext cx="15859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AR" altLang="es-AR" b="1"/>
              <a:t>Año 2016</a:t>
            </a:r>
            <a:endParaRPr lang="en-US" altLang="es-AR" b="1"/>
          </a:p>
        </p:txBody>
      </p:sp>
      <p:sp>
        <p:nvSpPr>
          <p:cNvPr id="10252" name="TextBox 45"/>
          <p:cNvSpPr txBox="1">
            <a:spLocks noChangeArrowheads="1"/>
          </p:cNvSpPr>
          <p:nvPr/>
        </p:nvSpPr>
        <p:spPr bwMode="auto">
          <a:xfrm>
            <a:off x="266700" y="5308600"/>
            <a:ext cx="11347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es-AR" altLang="es-AR"/>
              <a:t>En los últimos años, la matriz eléctrica Argentina se fue concentrando más y más en fuentes de generación térmica. Esto se debió a la falta de certidumbre en lo que respecta a los mecanismos de formación de precios: sin un marco confiable, predominaron las fuentes con menor requerimiento inicial de capital, y por lo tanto menor riesgo. En particular, creció sensiblemente la generación mediante máquinas turbo gas y motores diesel, las fuentes menos eficientes.</a:t>
            </a:r>
            <a:endParaRPr lang="en-US" altLang="es-AR"/>
          </a:p>
        </p:txBody>
      </p:sp>
      <p:sp>
        <p:nvSpPr>
          <p:cNvPr id="47" name="Rectangle 46"/>
          <p:cNvSpPr/>
          <p:nvPr/>
        </p:nvSpPr>
        <p:spPr>
          <a:xfrm>
            <a:off x="3478213" y="1138238"/>
            <a:ext cx="1039812" cy="919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8" name="Rectangle 47"/>
          <p:cNvSpPr/>
          <p:nvPr/>
        </p:nvSpPr>
        <p:spPr>
          <a:xfrm>
            <a:off x="7561263" y="1179513"/>
            <a:ext cx="882650" cy="919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12291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449513" y="123825"/>
            <a:ext cx="5170487" cy="6470650"/>
            <a:chOff x="2448910" y="123504"/>
            <a:chExt cx="5171090" cy="6470780"/>
          </a:xfrm>
        </p:grpSpPr>
        <p:pic>
          <p:nvPicPr>
            <p:cNvPr id="12305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6676" y="123504"/>
              <a:ext cx="5003324" cy="6470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2448910" y="2301598"/>
              <a:ext cx="1860767" cy="22606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pic>
        <p:nvPicPr>
          <p:cNvPr id="1229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25" y="5010150"/>
            <a:ext cx="1749425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25" y="2863850"/>
            <a:ext cx="1749425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4808538"/>
            <a:ext cx="1751013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2597150"/>
            <a:ext cx="17494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25" y="223838"/>
            <a:ext cx="174942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 flipV="1">
            <a:off x="6580188" y="5518150"/>
            <a:ext cx="1828800" cy="4763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6905625" y="3432175"/>
            <a:ext cx="150336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2879725" y="5424488"/>
            <a:ext cx="179546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2762250" y="3255963"/>
            <a:ext cx="2263775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494588" y="1114425"/>
            <a:ext cx="1122362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0" y="0"/>
            <a:ext cx="244792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Sector Eléctrico</a:t>
            </a:r>
            <a:endParaRPr lang="es-AR" sz="2400" dirty="0"/>
          </a:p>
        </p:txBody>
      </p:sp>
      <p:pic>
        <p:nvPicPr>
          <p:cNvPr id="12304" name="Picture 20">
            <a:hlinkClick r:id="rId9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263" y="616426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14339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Sector Eléctrico</a:t>
            </a:r>
            <a:endParaRPr lang="es-AR" sz="2400" dirty="0"/>
          </a:p>
        </p:txBody>
      </p:sp>
      <p:pic>
        <p:nvPicPr>
          <p:cNvPr id="14341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1042988"/>
            <a:ext cx="8410575" cy="509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263" y="616426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16387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Sector Eléctrico</a:t>
            </a:r>
            <a:endParaRPr lang="es-AR" sz="2400" dirty="0"/>
          </a:p>
        </p:txBody>
      </p:sp>
      <p:pic>
        <p:nvPicPr>
          <p:cNvPr id="1638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1042988"/>
            <a:ext cx="8410575" cy="509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263" y="616426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18435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1843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25" y="1103313"/>
            <a:ext cx="8348663" cy="548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18439" name="Picture 1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8263" y="616426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20483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048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1057275"/>
            <a:ext cx="71818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5" y="398463"/>
            <a:ext cx="17494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2038350"/>
            <a:ext cx="3602037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20489" name="Picture 1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619601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22531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253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1057275"/>
            <a:ext cx="7218363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888" y="1028700"/>
            <a:ext cx="3957637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038" y="3705225"/>
            <a:ext cx="1749425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22537" name="Picture 1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619601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407988"/>
            <a:ext cx="398145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24580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458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1057275"/>
            <a:ext cx="71786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400" y="2297113"/>
            <a:ext cx="1749425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24585" name="Picture 13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619601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26627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662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004888"/>
            <a:ext cx="734695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26631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25" y="928688"/>
            <a:ext cx="337185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850" y="223838"/>
            <a:ext cx="17494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28675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286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1004888"/>
            <a:ext cx="73993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13" y="223838"/>
            <a:ext cx="174942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Eléctrico</a:t>
            </a:r>
            <a:endParaRPr lang="es-AR" sz="2400" dirty="0"/>
          </a:p>
        </p:txBody>
      </p:sp>
      <p:pic>
        <p:nvPicPr>
          <p:cNvPr id="28680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13" y="2228850"/>
            <a:ext cx="3636962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413"/>
            <a:ext cx="12231688" cy="7292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30724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0" y="1093788"/>
            <a:ext cx="10896600" cy="1249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0726" name="TextBox 42"/>
          <p:cNvSpPr txBox="1">
            <a:spLocks noChangeArrowheads="1"/>
          </p:cNvSpPr>
          <p:nvPr/>
        </p:nvSpPr>
        <p:spPr bwMode="auto">
          <a:xfrm>
            <a:off x="433388" y="1336675"/>
            <a:ext cx="98107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sz="4400">
                <a:latin typeface="Helvetica LT Std Cond" panose="020B0506020202030204" pitchFamily="34" charset="0"/>
              </a:rPr>
              <a:t>Consumo en el Sector de Hidrocarburos</a:t>
            </a:r>
          </a:p>
        </p:txBody>
      </p:sp>
      <p:pic>
        <p:nvPicPr>
          <p:cNvPr id="30727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738" y="1477963"/>
            <a:ext cx="546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32771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Hidrocarburos</a:t>
            </a:r>
            <a:endParaRPr lang="es-AR" sz="2400" dirty="0"/>
          </a:p>
        </p:txBody>
      </p:sp>
      <p:pic>
        <p:nvPicPr>
          <p:cNvPr id="3277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230313"/>
            <a:ext cx="11490325" cy="495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75" y="62198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34819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3482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1139825"/>
            <a:ext cx="1061085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Hidrocarburos</a:t>
            </a:r>
            <a:endParaRPr lang="es-AR" sz="2400" dirty="0"/>
          </a:p>
        </p:txBody>
      </p:sp>
      <p:pic>
        <p:nvPicPr>
          <p:cNvPr id="34823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75" y="62198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36867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3686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979488"/>
            <a:ext cx="11583988" cy="504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28575" y="8890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Hidrocarburos</a:t>
            </a:r>
            <a:endParaRPr lang="es-AR" sz="2400" dirty="0"/>
          </a:p>
        </p:txBody>
      </p:sp>
      <p:pic>
        <p:nvPicPr>
          <p:cNvPr id="36871" name="Picture 1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75" y="62198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38915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3891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1309688"/>
            <a:ext cx="11333162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1113" y="14288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Hidrocarburos</a:t>
            </a:r>
            <a:endParaRPr lang="es-AR" sz="2400" dirty="0"/>
          </a:p>
        </p:txBody>
      </p:sp>
      <p:pic>
        <p:nvPicPr>
          <p:cNvPr id="38919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75" y="62198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778625"/>
            <a:ext cx="12192000" cy="7937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grpSp>
        <p:nvGrpSpPr>
          <p:cNvPr id="40963" name="Group 10"/>
          <p:cNvGrpSpPr>
            <a:grpSpLocks/>
          </p:cNvGrpSpPr>
          <p:nvPr/>
        </p:nvGrpSpPr>
        <p:grpSpPr bwMode="auto">
          <a:xfrm>
            <a:off x="11955463" y="0"/>
            <a:ext cx="236537" cy="735013"/>
            <a:chOff x="11955516" y="0"/>
            <a:chExt cx="236483" cy="735724"/>
          </a:xfrm>
        </p:grpSpPr>
        <p:sp>
          <p:nvSpPr>
            <p:cNvPr id="12" name="Rectangle 11"/>
            <p:cNvSpPr/>
            <p:nvPr/>
          </p:nvSpPr>
          <p:spPr>
            <a:xfrm>
              <a:off x="12044396" y="0"/>
              <a:ext cx="147603" cy="7357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955516" y="23836"/>
              <a:ext cx="179346" cy="2002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0" y="0"/>
            <a:ext cx="5921375" cy="631825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pic>
        <p:nvPicPr>
          <p:cNvPr id="4096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1282700"/>
            <a:ext cx="11239500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1113" y="-23813"/>
            <a:ext cx="5921375" cy="63182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/>
              <a:t>   Sector Hidrocarburos</a:t>
            </a:r>
            <a:endParaRPr lang="es-AR" sz="2400" dirty="0"/>
          </a:p>
        </p:txBody>
      </p:sp>
      <p:pic>
        <p:nvPicPr>
          <p:cNvPr id="40967" name="Picture 8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75" y="6219825"/>
            <a:ext cx="546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00"/>
            <a:ext cx="12192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50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5" name="Rectangle 4"/>
          <p:cNvSpPr/>
          <p:nvPr/>
        </p:nvSpPr>
        <p:spPr>
          <a:xfrm>
            <a:off x="4873625" y="1933575"/>
            <a:ext cx="7299325" cy="3563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3013" name="TextBox 5"/>
          <p:cNvSpPr txBox="1">
            <a:spLocks noChangeArrowheads="1"/>
          </p:cNvSpPr>
          <p:nvPr/>
        </p:nvSpPr>
        <p:spPr bwMode="auto">
          <a:xfrm>
            <a:off x="5508625" y="2117725"/>
            <a:ext cx="49799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s-AR" altLang="es-AR" sz="8000">
                <a:latin typeface="Helvetica LT Std Cond" panose="020B0506020202030204" pitchFamily="34" charset="0"/>
              </a:rPr>
              <a:t>¡GRACIAS!</a:t>
            </a:r>
          </a:p>
        </p:txBody>
      </p:sp>
      <p:pic>
        <p:nvPicPr>
          <p:cNvPr id="43014" name="Picture 7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4859338"/>
            <a:ext cx="3032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313" y="4276725"/>
            <a:ext cx="4318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016" name="Group 13"/>
          <p:cNvGrpSpPr>
            <a:grpSpLocks/>
          </p:cNvGrpSpPr>
          <p:nvPr/>
        </p:nvGrpSpPr>
        <p:grpSpPr bwMode="auto">
          <a:xfrm>
            <a:off x="6469063" y="3643313"/>
            <a:ext cx="1550987" cy="550862"/>
            <a:chOff x="5320111" y="3643684"/>
            <a:chExt cx="1551777" cy="550577"/>
          </a:xfrm>
        </p:grpSpPr>
        <p:pic>
          <p:nvPicPr>
            <p:cNvPr id="43019" name="Picture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111" y="3710664"/>
              <a:ext cx="1551777" cy="358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5717188" y="3643684"/>
              <a:ext cx="324015" cy="5505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s-AR"/>
            </a:p>
          </p:txBody>
        </p:sp>
      </p:grpSp>
      <p:sp>
        <p:nvSpPr>
          <p:cNvPr id="43017" name="TextBox 8"/>
          <p:cNvSpPr txBox="1">
            <a:spLocks noChangeArrowheads="1"/>
          </p:cNvSpPr>
          <p:nvPr/>
        </p:nvSpPr>
        <p:spPr bwMode="auto">
          <a:xfrm>
            <a:off x="6831013" y="3714750"/>
            <a:ext cx="34147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b="1">
                <a:latin typeface="Helvetica LT Std Cond Light" panose="020B0406020202030204" pitchFamily="34" charset="0"/>
              </a:rPr>
              <a:t> </a:t>
            </a:r>
            <a:r>
              <a:rPr lang="es-AR" altLang="es-AR" sz="2000">
                <a:latin typeface="Helvetica LT Std Cond Light" panose="020B0406020202030204" pitchFamily="34" charset="0"/>
                <a:hlinkClick r:id="rId8"/>
              </a:rPr>
              <a:t>german.tessmer@unr.edu.ar</a:t>
            </a:r>
            <a:endParaRPr lang="es-AR" altLang="es-AR" sz="2000">
              <a:latin typeface="Helvetica LT Std Cond Light" panose="020B0406020202030204" pitchFamily="34" charset="0"/>
            </a:endParaRPr>
          </a:p>
          <a:p>
            <a:pPr algn="r" eaLnBrk="1" hangingPunct="1"/>
            <a:endParaRPr lang="es-AR" altLang="es-AR" b="1">
              <a:solidFill>
                <a:srgbClr val="3D6F92"/>
              </a:solidFill>
              <a:latin typeface="Helvetica LT Std Cond Light" panose="020B0406020202030204" pitchFamily="34" charset="0"/>
            </a:endParaRPr>
          </a:p>
          <a:p>
            <a:pPr eaLnBrk="1" hangingPunct="1"/>
            <a:r>
              <a:rPr lang="es-AR" altLang="es-AR">
                <a:solidFill>
                  <a:srgbClr val="3D6F92"/>
                </a:solidFill>
                <a:latin typeface="Helvetica LT Std Cond Light" panose="020B0406020202030204" pitchFamily="34" charset="0"/>
              </a:rPr>
              <a:t>@Gerkandar</a:t>
            </a:r>
          </a:p>
          <a:p>
            <a:pPr eaLnBrk="1" hangingPunct="1"/>
            <a:endParaRPr lang="es-AR" altLang="es-AR">
              <a:solidFill>
                <a:srgbClr val="3D6F92"/>
              </a:solidFill>
              <a:latin typeface="Helvetica LT Std Cond Light" panose="020B0406020202030204" pitchFamily="34" charset="0"/>
            </a:endParaRPr>
          </a:p>
          <a:p>
            <a:pPr eaLnBrk="1" hangingPunct="1"/>
            <a:r>
              <a:rPr lang="es-AR" altLang="es-AR">
                <a:solidFill>
                  <a:srgbClr val="3D6F92"/>
                </a:solidFill>
                <a:latin typeface="Helvetica LT Std Cond Light" panose="020B0406020202030204" pitchFamily="34" charset="0"/>
              </a:rPr>
              <a:t>@OesUnr</a:t>
            </a:r>
          </a:p>
        </p:txBody>
      </p:sp>
      <p:sp>
        <p:nvSpPr>
          <p:cNvPr id="43018" name="TextBox 1"/>
          <p:cNvSpPr txBox="1">
            <a:spLocks noChangeArrowheads="1"/>
          </p:cNvSpPr>
          <p:nvPr/>
        </p:nvSpPr>
        <p:spPr bwMode="auto">
          <a:xfrm>
            <a:off x="6651625" y="1104900"/>
            <a:ext cx="5454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AR" sz="3600" b="1">
                <a:solidFill>
                  <a:schemeClr val="bg1"/>
                </a:solidFill>
                <a:latin typeface="Helvetica LT Std Cond Light" panose="020B0406020202030204" pitchFamily="34" charset="0"/>
              </a:rPr>
              <a:t>https://observatorio.unr.edu.ar</a:t>
            </a:r>
            <a:endParaRPr lang="es-AR" altLang="es-AR" sz="2400" b="1">
              <a:solidFill>
                <a:schemeClr val="bg1"/>
              </a:solidFill>
              <a:latin typeface="Helvetica LT Std Cond Light" panose="020B040602020203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9383</TotalTime>
  <Words>529</Words>
  <Application>Microsoft Office PowerPoint</Application>
  <PresentationFormat>Widescreen</PresentationFormat>
  <Paragraphs>91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Calibri</vt:lpstr>
      <vt:lpstr>Arial</vt:lpstr>
      <vt:lpstr>Calibri Light</vt:lpstr>
      <vt:lpstr>Helvetica LT Std Cond</vt:lpstr>
      <vt:lpstr>Helvetica LT Std Cond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German Tessmer</dc:creator>
  <cp:lastModifiedBy>German Tessmer</cp:lastModifiedBy>
  <cp:revision>224</cp:revision>
  <dcterms:created xsi:type="dcterms:W3CDTF">2018-09-26T18:28:17Z</dcterms:created>
  <dcterms:modified xsi:type="dcterms:W3CDTF">2019-12-30T14:46:05Z</dcterms:modified>
</cp:coreProperties>
</file>