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66" r:id="rId2"/>
    <p:sldId id="276" r:id="rId3"/>
    <p:sldId id="271" r:id="rId4"/>
    <p:sldId id="258" r:id="rId5"/>
    <p:sldId id="280" r:id="rId6"/>
    <p:sldId id="259" r:id="rId7"/>
    <p:sldId id="282" r:id="rId8"/>
    <p:sldId id="279" r:id="rId9"/>
    <p:sldId id="281" r:id="rId10"/>
    <p:sldId id="283" r:id="rId11"/>
    <p:sldId id="284" r:id="rId12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614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s-MX" sz="2400">
                <a:latin typeface="Times New Roman" pitchFamily="18" charset="0"/>
              </a:endParaRPr>
            </a:p>
          </p:txBody>
        </p:sp>
        <p:sp>
          <p:nvSpPr>
            <p:cNvPr id="6148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s-MX" sz="2400">
                <a:latin typeface="Times New Roman" pitchFamily="18" charset="0"/>
              </a:endParaRPr>
            </a:p>
          </p:txBody>
        </p:sp>
      </p:grpSp>
      <p:grpSp>
        <p:nvGrpSpPr>
          <p:cNvPr id="6149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6150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6151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</p:grpSp>
      <p:sp>
        <p:nvSpPr>
          <p:cNvPr id="6152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6153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s-ES"/>
          </a:p>
        </p:txBody>
      </p:sp>
      <p:sp>
        <p:nvSpPr>
          <p:cNvPr id="6154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s-ES"/>
          </a:p>
        </p:txBody>
      </p:sp>
      <p:sp>
        <p:nvSpPr>
          <p:cNvPr id="6155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fld id="{82B8E526-24D2-4492-BD8D-C3C9CE43B0CF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6156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cambiar el estilo de título	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24EE85-BB24-431D-A680-BFBC5744F68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E2992E-F47F-4C08-AF80-3E9004276F0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097BC4-CCF8-4C10-A2A7-E86763C8DA4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FFF907-84BA-45CD-A3EB-A7316B41A00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6A472E-DC07-43AC-8B76-4EAEE36FAD2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B41314-D321-42D3-8962-A211DA878EA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D01E5E-51E1-4338-AD30-CA3018146B1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D757D0-ED19-422E-BF71-B31E48B2EE3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3BA15-6851-48C4-8293-91B70307973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134AB0-194D-4E21-8156-E20AE0FBE65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5123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5124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5125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endParaRPr lang="es-MX"/>
              </a:p>
            </p:txBody>
          </p:sp>
        </p:grpSp>
        <p:grpSp>
          <p:nvGrpSpPr>
            <p:cNvPr id="5126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5127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5128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MX"/>
              </a:p>
            </p:txBody>
          </p:sp>
        </p:grpSp>
      </p:grpSp>
      <p:sp>
        <p:nvSpPr>
          <p:cNvPr id="5129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endParaRPr lang="es-ES"/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>
              <a:defRPr sz="2600" b="1">
                <a:solidFill>
                  <a:schemeClr val="bg1"/>
                </a:solidFill>
              </a:defRPr>
            </a:lvl1pPr>
          </a:lstStyle>
          <a:p>
            <a:fld id="{888F12F5-59D5-4B67-9EED-921C560ACA7A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000100" y="0"/>
            <a:ext cx="7143750" cy="5940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endParaRPr lang="es-MX" sz="4400" b="1" dirty="0">
              <a:effectLst>
                <a:outerShdw blurRad="38100" dist="38100" dir="2700000" algn="tl">
                  <a:srgbClr val="C0C0C0"/>
                </a:outerShdw>
              </a:effectLst>
              <a:latin typeface="Franklin Gothic Medium Cond" pitchFamily="34" charset="0"/>
            </a:endParaRPr>
          </a:p>
          <a:p>
            <a:pPr algn="ctr"/>
            <a:r>
              <a:rPr lang="es-MX" sz="4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 Cond" pitchFamily="34" charset="0"/>
              </a:rPr>
              <a:t>“VERDAD, MEMORIA, JUSTICIA </a:t>
            </a:r>
            <a:r>
              <a:rPr lang="es-MX" sz="4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 Cond" pitchFamily="34" charset="0"/>
              </a:rPr>
              <a:t>y </a:t>
            </a:r>
          </a:p>
          <a:p>
            <a:pPr algn="ctr"/>
            <a:r>
              <a:rPr lang="es-MX" sz="4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 Cond" pitchFamily="34" charset="0"/>
              </a:rPr>
              <a:t>DERECHOS HUMANOS”</a:t>
            </a:r>
          </a:p>
          <a:p>
            <a:pPr algn="ctr"/>
            <a:endParaRPr lang="es-MX" sz="44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Franklin Gothic Medium Cond" pitchFamily="34" charset="0"/>
            </a:endParaRPr>
          </a:p>
          <a:p>
            <a:pPr algn="ctr"/>
            <a:r>
              <a:rPr lang="es-MX" sz="4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 Cond" pitchFamily="34" charset="0"/>
              </a:rPr>
              <a:t>El </a:t>
            </a:r>
            <a:r>
              <a:rPr lang="es-MX" sz="4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 Cond" pitchFamily="34" charset="0"/>
              </a:rPr>
              <a:t>rol de la CIDH en la recuperación de la democracia </a:t>
            </a:r>
            <a:r>
              <a:rPr lang="es-MX" sz="4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 Cond" pitchFamily="34" charset="0"/>
              </a:rPr>
              <a:t>argentina</a:t>
            </a:r>
            <a:endParaRPr lang="es-MX" sz="44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Franklin Gothic Medium Cond" pitchFamily="34" charset="0"/>
            </a:endParaRPr>
          </a:p>
          <a:p>
            <a:pPr algn="ctr"/>
            <a:endParaRPr lang="es-MX" sz="24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Franklin Gothic Medium Cond" pitchFamily="34" charset="0"/>
            </a:endParaRPr>
          </a:p>
          <a:p>
            <a:pPr algn="ctr"/>
            <a:r>
              <a:rPr lang="es-MX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 Cond" pitchFamily="34" charset="0"/>
              </a:rPr>
              <a:t>ANAHI PRIOTTI</a:t>
            </a:r>
          </a:p>
          <a:p>
            <a:pPr algn="ctr"/>
            <a:endParaRPr lang="es-MX" sz="2400" b="1" dirty="0">
              <a:effectLst>
                <a:outerShdw blurRad="38100" dist="38100" dir="2700000" algn="tl">
                  <a:srgbClr val="C0C0C0"/>
                </a:outerShdw>
              </a:effectLst>
              <a:latin typeface="Franklin Gothic Medium Cond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85786" y="571480"/>
            <a:ext cx="7924800" cy="1143000"/>
          </a:xfrm>
        </p:spPr>
        <p:txBody>
          <a:bodyPr/>
          <a:lstStyle/>
          <a:p>
            <a:pPr algn="just"/>
            <a:r>
              <a:rPr lang="es-MX" dirty="0" smtClean="0"/>
              <a:t>                                           </a:t>
            </a:r>
            <a:r>
              <a:rPr lang="es-MX" sz="2400" dirty="0" smtClean="0"/>
              <a:t>JUSTICIA</a:t>
            </a: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>REINSTAURACIÓN DEMOCRACIA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Anulación de las Leyes de Obediencia debida y Punto Final</a:t>
            </a:r>
          </a:p>
          <a:p>
            <a:r>
              <a:rPr lang="es-MX" dirty="0" smtClean="0"/>
              <a:t>Reanudación de los Juicios por Crímenes de Lesa Humanidad</a:t>
            </a:r>
            <a:endParaRPr lang="es-MX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REFLEXIONES FINALES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Impacto de la visita de la CIDH a nivel internacional</a:t>
            </a:r>
          </a:p>
          <a:p>
            <a:r>
              <a:rPr lang="es-MX" dirty="0" smtClean="0"/>
              <a:t>Informe: valor probatorio</a:t>
            </a:r>
          </a:p>
          <a:p>
            <a:r>
              <a:rPr lang="es-MX" dirty="0" smtClean="0"/>
              <a:t>Conciencia crítica</a:t>
            </a:r>
          </a:p>
          <a:p>
            <a:pPr algn="just"/>
            <a:r>
              <a:rPr lang="es-MX" dirty="0" smtClean="0"/>
              <a:t>: DERECHO A LA DEMOCRACIA: Democracia: Condición “necesaria” y no sólo deseable</a:t>
            </a:r>
          </a:p>
          <a:p>
            <a:endParaRPr lang="es-MX" dirty="0" smtClean="0"/>
          </a:p>
          <a:p>
            <a:endParaRPr lang="es-MX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3200" dirty="0" smtClean="0"/>
              <a:t>SISTEMA INTERAMERICANO DE DDHH</a:t>
            </a:r>
            <a:endParaRPr lang="es-ES" sz="3200" dirty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Carta de la OEA, Bogotá, 1948</a:t>
            </a:r>
          </a:p>
          <a:p>
            <a:pPr>
              <a:buNone/>
            </a:pPr>
            <a:r>
              <a:rPr lang="es-ES" dirty="0" smtClean="0"/>
              <a:t>Creación de la CIDH, Santiago de Chile,1959</a:t>
            </a:r>
          </a:p>
          <a:p>
            <a:pPr>
              <a:buNone/>
            </a:pPr>
            <a:r>
              <a:rPr lang="es-ES" dirty="0" smtClean="0"/>
              <a:t>Convención Americana de DDHH, </a:t>
            </a:r>
            <a:r>
              <a:rPr lang="es-ES" dirty="0" err="1" smtClean="0"/>
              <a:t>SJCosta</a:t>
            </a:r>
            <a:r>
              <a:rPr lang="es-ES" dirty="0" smtClean="0"/>
              <a:t> Rica, 1969</a:t>
            </a:r>
          </a:p>
          <a:p>
            <a:pPr>
              <a:buNone/>
            </a:pPr>
            <a:r>
              <a:rPr lang="es-ES" dirty="0" smtClean="0"/>
              <a:t>Protocolo de Washington, 1992</a:t>
            </a:r>
            <a:endParaRPr lang="es-ES" dirty="0"/>
          </a:p>
          <a:p>
            <a:pPr>
              <a:buNone/>
            </a:pPr>
            <a:r>
              <a:rPr lang="es-ES" dirty="0" smtClean="0"/>
              <a:t>Carta Democrática, Lima 2001</a:t>
            </a:r>
            <a:endParaRPr lang="es-ES" dirty="0"/>
          </a:p>
          <a:p>
            <a:endParaRPr lang="es-ES" dirty="0"/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Declaración de Santiago:</a:t>
            </a:r>
          </a:p>
          <a:p>
            <a:pPr algn="just">
              <a:buNone/>
            </a:pPr>
            <a:r>
              <a:rPr lang="es-ES" dirty="0" smtClean="0"/>
              <a:t>La armonía entre las Repúblicas Americanas sólo puede ser efectiva con respeto a los derechos Humanos y las libertades fundamentales.</a:t>
            </a:r>
          </a:p>
          <a:p>
            <a:pPr algn="just">
              <a:buNone/>
            </a:pPr>
            <a:r>
              <a:rPr lang="es-ES" dirty="0" smtClean="0"/>
              <a:t>Los regímenes antidemocráticos constituyen una violación a los principios de la OEA y representan un peligro para la paz continental.</a:t>
            </a:r>
            <a:endParaRPr lang="es-ES" dirty="0"/>
          </a:p>
        </p:txBody>
      </p:sp>
      <p:sp>
        <p:nvSpPr>
          <p:cNvPr id="23558" name="AutoShap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COMISIÓN INTERAMERICANA DE  DERECHOS HUMANOS</a:t>
            </a:r>
            <a:endParaRPr lang="es-E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Grp="1" noChangeArrowheads="1"/>
          </p:cNvSpPr>
          <p:nvPr>
            <p:ph type="title"/>
          </p:nvPr>
        </p:nvSpPr>
        <p:spPr>
          <a:xfrm>
            <a:off x="755650" y="765175"/>
            <a:ext cx="7924800" cy="1143000"/>
          </a:xfrm>
        </p:spPr>
        <p:txBody>
          <a:bodyPr/>
          <a:lstStyle/>
          <a:p>
            <a:pPr algn="just"/>
            <a:r>
              <a:rPr lang="es-ES" dirty="0" smtClean="0"/>
              <a:t>Convención Americana de Derechos Humanos, SJCR, 1969.</a:t>
            </a:r>
            <a:endParaRPr lang="es-E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</a:pPr>
            <a:r>
              <a:rPr lang="es-ES" sz="2400" b="1" dirty="0" smtClean="0"/>
              <a:t>Crea la Corte Interamericana de DDHH</a:t>
            </a:r>
          </a:p>
          <a:p>
            <a:pPr algn="just">
              <a:lnSpc>
                <a:spcPct val="90000"/>
              </a:lnSpc>
            </a:pPr>
            <a:endParaRPr lang="es-ES" sz="2400" b="1" dirty="0" smtClean="0"/>
          </a:p>
          <a:p>
            <a:pPr algn="just">
              <a:lnSpc>
                <a:spcPct val="90000"/>
              </a:lnSpc>
            </a:pPr>
            <a:r>
              <a:rPr lang="es-ES" sz="2400" b="1" dirty="0" smtClean="0"/>
              <a:t>Regula Comisión Interamericana de DDHH:</a:t>
            </a:r>
          </a:p>
          <a:p>
            <a:pPr algn="just">
              <a:lnSpc>
                <a:spcPct val="90000"/>
              </a:lnSpc>
              <a:buNone/>
            </a:pPr>
            <a:r>
              <a:rPr lang="es-ES" sz="2400" b="1" dirty="0" smtClean="0"/>
              <a:t>Sede: Washington</a:t>
            </a:r>
          </a:p>
          <a:p>
            <a:pPr algn="just">
              <a:lnSpc>
                <a:spcPct val="90000"/>
              </a:lnSpc>
              <a:buNone/>
            </a:pPr>
            <a:r>
              <a:rPr lang="es-ES" sz="2400" b="1" dirty="0" smtClean="0"/>
              <a:t>Compuesta de 7 Comisionados  </a:t>
            </a:r>
          </a:p>
          <a:p>
            <a:pPr algn="just">
              <a:lnSpc>
                <a:spcPct val="90000"/>
              </a:lnSpc>
              <a:buNone/>
            </a:pPr>
            <a:r>
              <a:rPr lang="es-ES" sz="2400" b="1" dirty="0" smtClean="0"/>
              <a:t>Recibe peticiones individuales de personas, grupos de personas, </a:t>
            </a:r>
            <a:r>
              <a:rPr lang="es-ES" sz="2400" b="1" dirty="0" err="1" smtClean="0"/>
              <a:t>ONGs</a:t>
            </a:r>
            <a:r>
              <a:rPr lang="es-ES" sz="2400" b="1" dirty="0" smtClean="0"/>
              <a:t>.</a:t>
            </a:r>
          </a:p>
          <a:p>
            <a:pPr algn="just">
              <a:lnSpc>
                <a:spcPct val="90000"/>
              </a:lnSpc>
              <a:buNone/>
            </a:pPr>
            <a:r>
              <a:rPr lang="es-ES" sz="2400" b="1" dirty="0" smtClean="0"/>
              <a:t>Puede realizar visitas “in loco”</a:t>
            </a:r>
          </a:p>
          <a:p>
            <a:pPr algn="just">
              <a:lnSpc>
                <a:spcPct val="90000"/>
              </a:lnSpc>
              <a:buNone/>
            </a:pPr>
            <a:endParaRPr lang="es-ES" sz="2400" b="1" dirty="0" smtClean="0"/>
          </a:p>
          <a:p>
            <a:pPr>
              <a:lnSpc>
                <a:spcPct val="90000"/>
              </a:lnSpc>
              <a:buNone/>
            </a:pPr>
            <a:endParaRPr lang="es-ES" sz="1800" b="1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sz="2000" i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Situación argentina y el contexto internacional en 1976-1983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Golpe de Estado. Gobierno de facto. </a:t>
            </a:r>
          </a:p>
          <a:p>
            <a:r>
              <a:rPr lang="es-MX" dirty="0" smtClean="0"/>
              <a:t>1977 cambio de gobierno en EEUU. : J. Carter. Subsecretaria de DDHH. Patricia </a:t>
            </a:r>
            <a:r>
              <a:rPr lang="es-MX" dirty="0" err="1" smtClean="0"/>
              <a:t>Derian</a:t>
            </a:r>
            <a:endParaRPr lang="es-MX" dirty="0" smtClean="0"/>
          </a:p>
          <a:p>
            <a:r>
              <a:rPr lang="es-MX" dirty="0" smtClean="0"/>
              <a:t>Presión de organismos de DDHH internos e internacionales</a:t>
            </a:r>
            <a:endParaRPr lang="es-MX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Grp="1" noChangeArrowheads="1"/>
          </p:cNvSpPr>
          <p:nvPr>
            <p:ph type="title"/>
          </p:nvPr>
        </p:nvSpPr>
        <p:spPr>
          <a:xfrm>
            <a:off x="785786" y="214290"/>
            <a:ext cx="7924800" cy="1143000"/>
          </a:xfrm>
        </p:spPr>
        <p:txBody>
          <a:bodyPr/>
          <a:lstStyle/>
          <a:p>
            <a:pPr algn="just"/>
            <a:r>
              <a:rPr lang="es-ES" sz="2000" dirty="0" smtClean="0"/>
              <a:t>VISITA DE  LA CIDH A LA ARGENTINA. Septiembre de 1979</a:t>
            </a:r>
            <a:endParaRPr lang="es-ES" sz="2000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es-E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809750"/>
            <a:ext cx="7620000" cy="504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Visita de la CIDH</a:t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Reuniones con:</a:t>
            </a:r>
          </a:p>
          <a:p>
            <a:pPr algn="just"/>
            <a:r>
              <a:rPr lang="es-MX" dirty="0" smtClean="0"/>
              <a:t> Jefes militares, civiles, políticos, </a:t>
            </a:r>
            <a:r>
              <a:rPr lang="es-MX" dirty="0" err="1" smtClean="0"/>
              <a:t>eclesiáticos</a:t>
            </a:r>
            <a:r>
              <a:rPr lang="es-MX" dirty="0" smtClean="0"/>
              <a:t>, familiares de desaparecidos, presos.</a:t>
            </a:r>
          </a:p>
          <a:p>
            <a:pPr algn="just"/>
            <a:r>
              <a:rPr lang="es-MX" dirty="0" err="1" smtClean="0"/>
              <a:t>ONGs</a:t>
            </a:r>
            <a:r>
              <a:rPr lang="es-MX" dirty="0" smtClean="0"/>
              <a:t>.: Asociación Permanente por los Derechos Humanos, Movimiento Ecuménicos por los Derechos Humanos; Madres de Plaza de Mayo</a:t>
            </a:r>
          </a:p>
          <a:p>
            <a:pPr algn="just"/>
            <a:endParaRPr lang="es-MX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MADRES DE PLAZA DE MAYO</a:t>
            </a:r>
            <a:endParaRPr lang="es-MX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4670" y="2362200"/>
            <a:ext cx="6220084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85786" y="785794"/>
            <a:ext cx="7924800" cy="1143000"/>
          </a:xfrm>
        </p:spPr>
        <p:txBody>
          <a:bodyPr/>
          <a:lstStyle/>
          <a:p>
            <a:pPr algn="r"/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>Verdad</a:t>
            </a:r>
            <a:br>
              <a:rPr lang="es-MX" dirty="0" smtClean="0"/>
            </a:br>
            <a:r>
              <a:rPr lang="es-MX" dirty="0" smtClean="0"/>
              <a:t>Publicidad del Informe de la CIDH.      1980              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Análisis pormenorizado del contexto político y social de la Argentina entre 1976/79.</a:t>
            </a:r>
          </a:p>
          <a:p>
            <a:endParaRPr lang="es-MX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ápsulas">
  <a:themeElements>
    <a:clrScheme name="Cápsulas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Cápsulas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ápsula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ápsula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ápsula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ápsula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ápsula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ápsula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ápsula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ápsula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321</TotalTime>
  <Words>332</Words>
  <Application>Microsoft Office PowerPoint</Application>
  <PresentationFormat>Presentación en pantalla (4:3)</PresentationFormat>
  <Paragraphs>47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Cápsulas</vt:lpstr>
      <vt:lpstr>Diapositiva 1</vt:lpstr>
      <vt:lpstr>SISTEMA INTERAMERICANO DE DDHH</vt:lpstr>
      <vt:lpstr>COMISIÓN INTERAMERICANA DE  DERECHOS HUMANOS</vt:lpstr>
      <vt:lpstr>Convención Americana de Derechos Humanos, SJCR, 1969.</vt:lpstr>
      <vt:lpstr>Situación argentina y el contexto internacional en 1976-1983</vt:lpstr>
      <vt:lpstr>VISITA DE  LA CIDH A LA ARGENTINA. Septiembre de 1979</vt:lpstr>
      <vt:lpstr>Visita de la CIDH </vt:lpstr>
      <vt:lpstr>MADRES DE PLAZA DE MAYO</vt:lpstr>
      <vt:lpstr> Verdad Publicidad del Informe de la CIDH.      1980               </vt:lpstr>
      <vt:lpstr>                                           JUSTICIA REINSTAURACIÓN DEMOCRACIA</vt:lpstr>
      <vt:lpstr>REFLEXIONES FINALES</vt:lpstr>
    </vt:vector>
  </TitlesOfParts>
  <Company>Windows uE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ESPACIOS LABORALES LIBRES DE VIOLENCIA</dc:title>
  <dc:creator>user</dc:creator>
  <cp:lastModifiedBy>apriott0</cp:lastModifiedBy>
  <cp:revision>30</cp:revision>
  <dcterms:created xsi:type="dcterms:W3CDTF">2018-10-17T15:44:31Z</dcterms:created>
  <dcterms:modified xsi:type="dcterms:W3CDTF">2025-06-10T20:59:12Z</dcterms:modified>
</cp:coreProperties>
</file>