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294" r:id="rId13"/>
    <p:sldId id="296" r:id="rId14"/>
  </p:sldIdLst>
  <p:sldSz cx="12192000" cy="685800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6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68" y="56"/>
      </p:cViewPr>
      <p:guideLst>
        <p:guide orient="horz" pos="2205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0" d="100"/>
          <a:sy n="50" d="100"/>
        </p:scale>
        <p:origin x="2640" y="2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FE40AB-66F2-4243-BC7C-171C44E850F7}" type="datetimeFigureOut">
              <a:rPr lang="es-AR" smtClean="0"/>
              <a:t>17/3/2019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192CA-4BB1-47C7-89E5-1218D03CFC48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6109773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30B664-3AD1-4C60-ACD8-897DAC0A5692}" type="datetimeFigureOut">
              <a:rPr lang="es-AR" smtClean="0"/>
              <a:t>17/3/2019</a:t>
            </a:fld>
            <a:endParaRPr lang="es-A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A4733-D732-4BB8-98AE-2025CC6C86E4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827143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Tapa de</a:t>
            </a:r>
            <a:r>
              <a:rPr lang="es-AR" baseline="0" dirty="0" smtClean="0"/>
              <a:t> la presentación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76248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05805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58441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79016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3530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586040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46479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8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8078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9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23954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15595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dirty="0" smtClean="0"/>
              <a:t>-</a:t>
            </a:r>
            <a:r>
              <a:rPr lang="es-AR" baseline="0" dirty="0" smtClean="0"/>
              <a:t> 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38018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Dilemas éticos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194089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AR" dirty="0" smtClean="0"/>
              <a:t>Tapa de</a:t>
            </a:r>
            <a:r>
              <a:rPr lang="es-AR" baseline="0" dirty="0" smtClean="0"/>
              <a:t> la presentación</a:t>
            </a:r>
            <a:endParaRPr lang="es-A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A4733-D732-4BB8-98AE-2025CC6C86E4}" type="slidenum">
              <a:rPr lang="es-AR" smtClean="0"/>
              <a:t>13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77386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3858F-CE28-4BBA-AC8B-AB0997A455DC}" type="datetime1">
              <a:rPr lang="es-AR" smtClean="0"/>
              <a:t>17/3/2019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3186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2A83-1F59-4DCD-AF64-A89A98F65B26}" type="datetime1">
              <a:rPr lang="es-AR" smtClean="0"/>
              <a:t>17/3/2019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06969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AE1E8-B3B5-4F37-841A-8DCC8C75B051}" type="datetime1">
              <a:rPr lang="es-AR" smtClean="0"/>
              <a:t>17/3/2019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69295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45443-1F0F-4FD3-A217-5FDD0DC8F2F3}" type="datetime1">
              <a:rPr lang="es-AR" smtClean="0"/>
              <a:t>17/3/2019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4104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ED2-1A11-43B6-AFD4-89BAB4A05E5E}" type="datetime1">
              <a:rPr lang="es-AR" smtClean="0"/>
              <a:t>17/3/2019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3091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8350-6260-4422-A3F5-72622618546A}" type="datetime1">
              <a:rPr lang="es-AR" smtClean="0"/>
              <a:t>17/3/2019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642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EB1A6-36AF-4DCC-A151-ECC06C0E09B7}" type="datetime1">
              <a:rPr lang="es-AR" smtClean="0"/>
              <a:t>17/3/2019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64886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2A12A-936C-4334-808F-3E8FD34456B3}" type="datetime1">
              <a:rPr lang="es-AR" smtClean="0"/>
              <a:t>17/3/2019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3024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B0994-E541-40BC-A6BE-D39D22B12EAF}" type="datetime1">
              <a:rPr lang="es-AR" smtClean="0"/>
              <a:t>17/3/2019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78611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C281E-AC79-4E81-9D8C-67C54D444E34}" type="datetime1">
              <a:rPr lang="es-AR" smtClean="0"/>
              <a:t>17/3/2019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61107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A7ACF-1534-448A-87BF-DDE2815C0CC5}" type="datetime1">
              <a:rPr lang="es-AR" smtClean="0"/>
              <a:t>17/3/2019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88768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B8BAA-FAB7-400F-9E96-F5D01D2D643A}" type="datetime1">
              <a:rPr lang="es-AR" smtClean="0"/>
              <a:t>17/3/2019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5E5D-460D-427A-9C46-63DB2B532DEE}" type="slidenum">
              <a:rPr lang="es-AR" smtClean="0"/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2182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torio.unr.edu.ar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hyperlink" Target="http://www.observatorio.unr.edu.ar/" TargetMode="External"/><Relationship Id="rId7" Type="http://schemas.openxmlformats.org/officeDocument/2006/relationships/hyperlink" Target="http://www.observatorio.unr.edu.ar/no-todo-es-un-numero/" TargetMode="External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hyperlink" Target="http://www.observatorio.unr.edu.ar/la-educacion-en-santa-fe-y-rosario-resultados-aprender-2016/" TargetMode="External"/><Relationship Id="rId5" Type="http://schemas.openxmlformats.org/officeDocument/2006/relationships/hyperlink" Target="http://www.observatorio.unr.edu.ar/6-ideas-para-entender-como-piensa-un-economista/" TargetMode="External"/><Relationship Id="rId10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hyperlink" Target="http://www.observatorio.unr.edu.ar/politicas-publicas-como-saber-que-funciona-y-que-no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german.tessmer@unr.edu.ar" TargetMode="External"/><Relationship Id="rId5" Type="http://schemas.openxmlformats.org/officeDocument/2006/relationships/image" Target="../media/image23.png"/><Relationship Id="rId4" Type="http://schemas.openxmlformats.org/officeDocument/2006/relationships/hyperlink" Target="http://www.observatorio.unr.edu.ar/" TargetMode="External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" y="371697"/>
            <a:ext cx="13103948" cy="73621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-96520"/>
            <a:ext cx="12192000" cy="50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210207" y="1200202"/>
            <a:ext cx="9659007" cy="41515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433716" y="1337003"/>
            <a:ext cx="83739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6000" dirty="0" smtClean="0">
                <a:latin typeface="Helvetica LT Std Cond"/>
              </a:rPr>
              <a:t>VULNERABILIDAD</a:t>
            </a:r>
          </a:p>
          <a:p>
            <a:pPr algn="r"/>
            <a:r>
              <a:rPr lang="es-AR" sz="6000" dirty="0" smtClean="0">
                <a:latin typeface="Helvetica LT Std Cond"/>
              </a:rPr>
              <a:t>LABORAL</a:t>
            </a:r>
            <a:endParaRPr lang="es-AR" sz="6000" dirty="0">
              <a:latin typeface="Helvetica LT Std Cond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28931" y="3663720"/>
            <a:ext cx="371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2800" i="1" dirty="0" smtClean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Lic. Germán </a:t>
            </a:r>
            <a:r>
              <a:rPr lang="es-AR" sz="2800" i="1" dirty="0" err="1" smtClean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Tessmer</a:t>
            </a:r>
            <a:endParaRPr lang="es-AR" sz="2800" i="1" dirty="0">
              <a:solidFill>
                <a:schemeClr val="accent1">
                  <a:lumMod val="50000"/>
                </a:schemeClr>
              </a:solidFill>
              <a:latin typeface="Helvetica LT Std Cond Light"/>
            </a:endParaRPr>
          </a:p>
        </p:txBody>
      </p:sp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078" y="4364531"/>
            <a:ext cx="546310" cy="52249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68451" y="4271468"/>
            <a:ext cx="3411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i="1" dirty="0" smtClean="0">
                <a:latin typeface="Helvetica LT Std Cond Light"/>
              </a:rPr>
              <a:t> Sub-Director </a:t>
            </a:r>
          </a:p>
          <a:p>
            <a:r>
              <a:rPr lang="es-AR" i="1" dirty="0" smtClean="0">
                <a:solidFill>
                  <a:srgbClr val="3D6F92"/>
                </a:solidFill>
                <a:latin typeface="Helvetica LT Std Cond Light"/>
              </a:rPr>
              <a:t>Observatorio Económico Social | UNR</a:t>
            </a:r>
            <a:endParaRPr lang="es-AR" i="1" dirty="0">
              <a:solidFill>
                <a:srgbClr val="3D6F92"/>
              </a:solidFill>
              <a:latin typeface="Helvetica LT Std Cond Ligh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451" y="4333383"/>
            <a:ext cx="516424" cy="5224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12" y="3879715"/>
            <a:ext cx="3996433" cy="7612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161" y="4509699"/>
            <a:ext cx="4312923" cy="63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8690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2396360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1760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PROBLEMA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3769" y="970277"/>
            <a:ext cx="6965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3200" dirty="0" smtClean="0">
                <a:latin typeface="Helvetica LT Std Cond Light" panose="020B0406020202030204" pitchFamily="34" charset="0"/>
              </a:rPr>
              <a:t>¿Qué es una población </a:t>
            </a:r>
            <a:r>
              <a:rPr lang="es-AR" sz="32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vulnerable</a:t>
            </a:r>
            <a:r>
              <a:rPr lang="es-AR" sz="3200" dirty="0" smtClean="0">
                <a:latin typeface="Helvetica LT Std Cond Light" panose="020B0406020202030204" pitchFamily="34" charset="0"/>
              </a:rPr>
              <a:t>?</a:t>
            </a:r>
            <a:endParaRPr lang="es-AR" sz="3200" dirty="0">
              <a:latin typeface="Helvetica LT Std Cond Light" panose="020B0406020202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8214" y="1786087"/>
            <a:ext cx="6965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32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C</a:t>
            </a:r>
            <a:r>
              <a:rPr lang="es-AR" sz="3200" dirty="0" smtClean="0">
                <a:latin typeface="Helvetica LT Std Cond Light" panose="020B0406020202030204" pitchFamily="34" charset="0"/>
              </a:rPr>
              <a:t>onceptualmente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32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E</a:t>
            </a:r>
            <a:r>
              <a:rPr lang="es-AR" sz="3200" dirty="0" smtClean="0">
                <a:latin typeface="Helvetica LT Std Cond Light" panose="020B0406020202030204" pitchFamily="34" charset="0"/>
              </a:rPr>
              <a:t>mpíricamente &lt;-&gt; Estadísticamente</a:t>
            </a:r>
            <a:endParaRPr lang="es-AR" sz="3200" dirty="0">
              <a:latin typeface="Helvetica LT Std Cond Light" panose="020B0406020202030204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33770" y="3547478"/>
            <a:ext cx="3659260" cy="2675109"/>
          </a:xfrm>
          <a:prstGeom prst="ellipse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Oval 16"/>
          <p:cNvSpPr/>
          <p:nvPr/>
        </p:nvSpPr>
        <p:spPr>
          <a:xfrm>
            <a:off x="2503713" y="3547477"/>
            <a:ext cx="3650093" cy="2675109"/>
          </a:xfrm>
          <a:prstGeom prst="ellipse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TextBox 3"/>
          <p:cNvSpPr txBox="1"/>
          <p:nvPr/>
        </p:nvSpPr>
        <p:spPr>
          <a:xfrm>
            <a:off x="389758" y="3465513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>
                <a:solidFill>
                  <a:srgbClr val="3D6F92"/>
                </a:solidFill>
                <a:latin typeface="Helvetica LT Std Cond Light" panose="020B0406020202030204" pitchFamily="34" charset="0"/>
              </a:rPr>
              <a:t>C</a:t>
            </a:r>
            <a:endParaRPr lang="es-AR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5989339" y="3501264"/>
            <a:ext cx="328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E</a:t>
            </a:r>
            <a:endParaRPr lang="es-AR" sz="2400" dirty="0"/>
          </a:p>
        </p:txBody>
      </p:sp>
      <p:sp>
        <p:nvSpPr>
          <p:cNvPr id="5" name="Right Brace 4"/>
          <p:cNvSpPr/>
          <p:nvPr/>
        </p:nvSpPr>
        <p:spPr>
          <a:xfrm>
            <a:off x="6318275" y="1555052"/>
            <a:ext cx="325820" cy="1326440"/>
          </a:xfrm>
          <a:prstGeom prst="rightBrace">
            <a:avLst/>
          </a:prstGeom>
          <a:ln w="38100">
            <a:solidFill>
              <a:srgbClr val="3D6F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38550" y="1725119"/>
            <a:ext cx="4412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b="1" dirty="0">
                <a:solidFill>
                  <a:srgbClr val="3D6F92"/>
                </a:solidFill>
                <a:latin typeface="Helvetica LT Std Cond Light" panose="020B0406020202030204" pitchFamily="34" charset="0"/>
              </a:rPr>
              <a:t>1er Problema: </a:t>
            </a:r>
            <a:r>
              <a:rPr lang="es-AR" sz="3200" dirty="0">
                <a:latin typeface="Helvetica LT Std Cond Light" panose="020B0406020202030204" pitchFamily="34" charset="0"/>
              </a:rPr>
              <a:t>No siempre </a:t>
            </a:r>
            <a:r>
              <a:rPr lang="es-AR" sz="3200" dirty="0" smtClean="0">
                <a:latin typeface="Helvetica LT Std Cond Light" panose="020B0406020202030204" pitchFamily="34" charset="0"/>
              </a:rPr>
              <a:t>coinciden.</a:t>
            </a:r>
            <a:endParaRPr lang="es-AR" sz="3200" dirty="0">
              <a:latin typeface="Helvetica LT Std Cond Light" panose="020B0406020202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38550" y="4747057"/>
            <a:ext cx="44124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3er Problema</a:t>
            </a:r>
            <a:r>
              <a:rPr lang="es-AR" sz="3200" b="1" dirty="0">
                <a:solidFill>
                  <a:srgbClr val="3D6F92"/>
                </a:solidFill>
                <a:latin typeface="Helvetica LT Std Cond Light" panose="020B0406020202030204" pitchFamily="34" charset="0"/>
              </a:rPr>
              <a:t>: </a:t>
            </a:r>
            <a:r>
              <a:rPr lang="es-AR" sz="3200" dirty="0" smtClean="0">
                <a:latin typeface="Helvetica LT Std Cond Light" panose="020B0406020202030204" pitchFamily="34" charset="0"/>
              </a:rPr>
              <a:t>Aún con la medición, no </a:t>
            </a:r>
            <a:r>
              <a:rPr lang="es-AR" sz="3200" dirty="0">
                <a:latin typeface="Helvetica LT Std Cond Light" panose="020B0406020202030204" pitchFamily="34" charset="0"/>
              </a:rPr>
              <a:t>siempre es </a:t>
            </a:r>
            <a:r>
              <a:rPr lang="es-AR" sz="3200" dirty="0" smtClean="0">
                <a:latin typeface="Helvetica LT Std Cond Light" panose="020B0406020202030204" pitchFamily="34" charset="0"/>
              </a:rPr>
              <a:t>sencillo </a:t>
            </a:r>
            <a:r>
              <a:rPr lang="es-AR" sz="3200" dirty="0">
                <a:latin typeface="Helvetica LT Std Cond Light" panose="020B0406020202030204" pitchFamily="34" charset="0"/>
              </a:rPr>
              <a:t>preguntar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38550" y="3240027"/>
            <a:ext cx="4412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b="1" dirty="0">
                <a:solidFill>
                  <a:srgbClr val="3D6F92"/>
                </a:solidFill>
                <a:latin typeface="Helvetica LT Std Cond Light" panose="020B0406020202030204" pitchFamily="34" charset="0"/>
              </a:rPr>
              <a:t>2do Problema: </a:t>
            </a:r>
            <a:r>
              <a:rPr lang="es-AR" sz="3200" dirty="0" smtClean="0">
                <a:latin typeface="Helvetica LT Std Cond Light" panose="020B0406020202030204" pitchFamily="34" charset="0"/>
              </a:rPr>
              <a:t>A veces es muy costosa la medición</a:t>
            </a:r>
            <a:endParaRPr lang="es-AR" sz="3200" dirty="0">
              <a:latin typeface="Helvetica LT Std Cond Light" panose="020B0406020202030204" pitchFamily="34" charset="0"/>
            </a:endParaRPr>
          </a:p>
        </p:txBody>
      </p:sp>
      <p:pic>
        <p:nvPicPr>
          <p:cNvPr id="21" name="Picture 20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5667" y="4577329"/>
            <a:ext cx="1741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err="1" smtClean="0">
                <a:latin typeface="Helvetica LT Std Cond Light" panose="020B0406020202030204" pitchFamily="34" charset="0"/>
              </a:rPr>
              <a:t>Ej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: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Adicciones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29894" y="4469532"/>
            <a:ext cx="18774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err="1" smtClean="0">
                <a:latin typeface="Helvetica LT Std Cond Light" panose="020B0406020202030204" pitchFamily="34" charset="0"/>
              </a:rPr>
              <a:t>Ej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: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Poblaciones</a:t>
            </a:r>
          </a:p>
          <a:p>
            <a:pPr algn="ctr"/>
            <a:r>
              <a:rPr lang="es-AR" sz="2400" dirty="0" smtClean="0">
                <a:latin typeface="Helvetica LT Std Cond Light" panose="020B0406020202030204" pitchFamily="34" charset="0"/>
              </a:rPr>
              <a:t>Rurales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8308" y="465419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rgbClr val="FF0000"/>
                </a:solidFill>
                <a:latin typeface="Helvetica LT Std Cond Light" panose="020B0406020202030204" pitchFamily="34" charset="0"/>
              </a:rPr>
              <a:t>X</a:t>
            </a:r>
            <a:endParaRPr lang="es-AR" sz="2400" b="1" dirty="0">
              <a:solidFill>
                <a:srgbClr val="FF0000"/>
              </a:solidFill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397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20" grpId="0"/>
      <p:bldP spid="7" grpId="0"/>
      <p:bldP spid="7" grpId="1"/>
      <p:bldP spid="22" grpId="0"/>
      <p:bldP spid="22" grpId="1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4256691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3834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ENFOQUE Y PERSPECTIVA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2095" y="1923590"/>
            <a:ext cx="116634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3200" dirty="0">
                <a:latin typeface="Helvetica LT Std Cond Light" panose="020B0406020202030204" pitchFamily="34" charset="0"/>
              </a:rPr>
              <a:t>La </a:t>
            </a:r>
            <a:r>
              <a:rPr lang="es-AR" sz="3200" b="1" dirty="0">
                <a:solidFill>
                  <a:srgbClr val="3D6F92"/>
                </a:solidFill>
                <a:latin typeface="Helvetica LT Std Cond Light" panose="020B0406020202030204" pitchFamily="34" charset="0"/>
              </a:rPr>
              <a:t>Encuesta Permanente de Hogares </a:t>
            </a:r>
            <a:r>
              <a:rPr lang="es-AR" sz="3200" dirty="0">
                <a:latin typeface="Helvetica LT Std Cond Light" panose="020B0406020202030204" pitchFamily="34" charset="0"/>
              </a:rPr>
              <a:t>(</a:t>
            </a:r>
            <a:r>
              <a:rPr lang="es-AR" sz="3200" b="1" dirty="0">
                <a:solidFill>
                  <a:srgbClr val="3D6F92"/>
                </a:solidFill>
                <a:latin typeface="Helvetica LT Std Cond Light" panose="020B0406020202030204" pitchFamily="34" charset="0"/>
              </a:rPr>
              <a:t>EPH</a:t>
            </a:r>
            <a:r>
              <a:rPr lang="es-AR" sz="3200" dirty="0">
                <a:latin typeface="Helvetica LT Std Cond Light" panose="020B0406020202030204" pitchFamily="34" charset="0"/>
              </a:rPr>
              <a:t>) es un programa nacional de producción sistemática y permanente de indicadores sociales que lleva a cabo el Instituto Nacional de Estadística y Censos (</a:t>
            </a:r>
            <a:r>
              <a:rPr lang="es-AR" sz="3200" b="1" dirty="0">
                <a:latin typeface="Helvetica LT Std Cond Light" panose="020B0406020202030204" pitchFamily="34" charset="0"/>
              </a:rPr>
              <a:t>INDEC</a:t>
            </a:r>
            <a:r>
              <a:rPr lang="es-AR" sz="3200" dirty="0">
                <a:latin typeface="Helvetica LT Std Cond Light" panose="020B0406020202030204" pitchFamily="34" charset="0"/>
              </a:rPr>
              <a:t>), que permite conocer las características sociodemográficas y socioeconómicas de la población</a:t>
            </a:r>
            <a:r>
              <a:rPr lang="es-AR" sz="3200" dirty="0" smtClean="0">
                <a:latin typeface="Helvetica LT Std Cond Light" panose="020B0406020202030204" pitchFamily="34" charset="0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2095" y="989000"/>
            <a:ext cx="10775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3200" dirty="0" smtClean="0">
                <a:latin typeface="Helvetica LT Std Cond Light" panose="020B0406020202030204" pitchFamily="34" charset="0"/>
              </a:rPr>
              <a:t>Utilizar datos para la elaboración de </a:t>
            </a:r>
            <a:r>
              <a:rPr lang="es-AR" sz="32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diagnósticos </a:t>
            </a:r>
            <a:r>
              <a:rPr lang="es-AR" sz="3200" dirty="0" smtClean="0">
                <a:latin typeface="Helvetica LT Std Cond Light" panose="020B0406020202030204" pitchFamily="34" charset="0"/>
              </a:rPr>
              <a:t>(condicionales).</a:t>
            </a:r>
            <a:endParaRPr lang="es-AR" sz="3200" dirty="0">
              <a:latin typeface="Helvetica LT Std Cond Light" panose="020B0406020202030204" pitchFamily="34" charset="0"/>
            </a:endParaRPr>
          </a:p>
        </p:txBody>
      </p:sp>
      <p:pic>
        <p:nvPicPr>
          <p:cNvPr id="17" name="Picture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40195" y="4736252"/>
            <a:ext cx="116153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s-A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A</a:t>
            </a:r>
            <a:r>
              <a:rPr lang="es-A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ctualmente alcanza una </a:t>
            </a:r>
            <a:r>
              <a:rPr lang="es-A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representatividad de 71% de la población urbana total y 62% de la población total del </a:t>
            </a:r>
            <a:r>
              <a:rPr lang="es-A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país.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s-A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Se </a:t>
            </a:r>
            <a:r>
              <a:rPr lang="es-A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efectúa en forma continua en los principales 31 aglomerados urbanos del </a:t>
            </a:r>
            <a:r>
              <a:rPr lang="es-A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país.</a:t>
            </a:r>
            <a:endParaRPr lang="es-AR" sz="2800" dirty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1455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446315" y="1181409"/>
            <a:ext cx="4626429" cy="448491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2" y="-1"/>
            <a:ext cx="6215513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5923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GRUPOS VULNERALBES IDENTIFICABLES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97214" y="2655428"/>
            <a:ext cx="19864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8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Familias con necesidades básicas insatisfechas.</a:t>
            </a:r>
          </a:p>
        </p:txBody>
      </p:sp>
      <p:pic>
        <p:nvPicPr>
          <p:cNvPr id="17" name="Picture 16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8399345" y="1784200"/>
            <a:ext cx="31885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Mujeres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800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Jóvenes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800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Población rural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AR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A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Combinaciones </a:t>
            </a:r>
            <a:r>
              <a:rPr lang="es-AR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de las anteriores</a:t>
            </a:r>
          </a:p>
        </p:txBody>
      </p:sp>
      <p:sp>
        <p:nvSpPr>
          <p:cNvPr id="22" name="Left Brace 21"/>
          <p:cNvSpPr/>
          <p:nvPr/>
        </p:nvSpPr>
        <p:spPr>
          <a:xfrm>
            <a:off x="7757424" y="1642446"/>
            <a:ext cx="168165" cy="3822938"/>
          </a:xfrm>
          <a:prstGeom prst="leftBrac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3" name="TextBox 22"/>
          <p:cNvSpPr txBox="1"/>
          <p:nvPr/>
        </p:nvSpPr>
        <p:spPr>
          <a:xfrm>
            <a:off x="4365941" y="1213704"/>
            <a:ext cx="2760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800" b="1" dirty="0" smtClean="0">
                <a:latin typeface="Helvetica LT Std Cond Light" panose="020B0406020202030204" pitchFamily="34" charset="0"/>
              </a:rPr>
              <a:t>Población general</a:t>
            </a:r>
          </a:p>
        </p:txBody>
      </p:sp>
      <p:sp>
        <p:nvSpPr>
          <p:cNvPr id="3" name="Oval 2"/>
          <p:cNvSpPr/>
          <p:nvPr/>
        </p:nvSpPr>
        <p:spPr>
          <a:xfrm>
            <a:off x="2971801" y="2554357"/>
            <a:ext cx="2100943" cy="199911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66675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935136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513829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48461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HECHOS ESTILIZADOS: MUJERES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8091" y="2957407"/>
            <a:ext cx="15341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8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Brechas de Género</a:t>
            </a:r>
            <a:endParaRPr lang="es-AR" sz="2800" b="1" dirty="0">
              <a:solidFill>
                <a:srgbClr val="3D6F92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56664" y="1334775"/>
            <a:ext cx="1573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800" b="1" dirty="0" smtClean="0">
                <a:latin typeface="Helvetica LT Std Cond Light" panose="020B0406020202030204" pitchFamily="34" charset="0"/>
              </a:rPr>
              <a:t>Educación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09993" y="3521011"/>
            <a:ext cx="1149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800" b="1" dirty="0" smtClean="0">
                <a:latin typeface="Helvetica LT Std Cond Light" panose="020B0406020202030204" pitchFamily="34" charset="0"/>
              </a:rPr>
              <a:t>Hogar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09992" y="5699063"/>
            <a:ext cx="1573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800" b="1" dirty="0" smtClean="0">
                <a:latin typeface="Helvetica LT Std Cond Light" panose="020B0406020202030204" pitchFamily="34" charset="0"/>
              </a:rPr>
              <a:t>Laboral</a:t>
            </a:r>
            <a:endParaRPr lang="es-AR" sz="2800" b="1" dirty="0">
              <a:latin typeface="Helvetica LT Std Cond Light" panose="020B0406020202030204" pitchFamily="34" charset="0"/>
            </a:endParaRPr>
          </a:p>
        </p:txBody>
      </p:sp>
      <p:sp>
        <p:nvSpPr>
          <p:cNvPr id="2" name="Left Brace 1"/>
          <p:cNvSpPr/>
          <p:nvPr/>
        </p:nvSpPr>
        <p:spPr>
          <a:xfrm>
            <a:off x="1894115" y="735724"/>
            <a:ext cx="119742" cy="5828362"/>
          </a:xfrm>
          <a:prstGeom prst="leftBrace">
            <a:avLst/>
          </a:prstGeom>
          <a:ln w="31750">
            <a:solidFill>
              <a:srgbClr val="3D6F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TextBox 2"/>
          <p:cNvSpPr txBox="1"/>
          <p:nvPr/>
        </p:nvSpPr>
        <p:spPr>
          <a:xfrm>
            <a:off x="3930015" y="761962"/>
            <a:ext cx="76578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Mayores </a:t>
            </a:r>
            <a:r>
              <a:rPr lang="es-AR" sz="2400" dirty="0">
                <a:latin typeface="Helvetica LT Std Cond Light" panose="020B0406020202030204" pitchFamily="34" charset="0"/>
              </a:rPr>
              <a:t>tasas de acceso, permanencia y finalización de la educación.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30015" y="1347241"/>
            <a:ext cx="6805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Mayor </a:t>
            </a:r>
            <a:r>
              <a:rPr lang="es-AR" sz="2400" dirty="0">
                <a:latin typeface="Helvetica LT Std Cond Light" panose="020B0406020202030204" pitchFamily="34" charset="0"/>
              </a:rPr>
              <a:t>índice de analfabetismo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relativo (poblaciones rurales). 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30015" y="1961279"/>
            <a:ext cx="7584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>
                <a:latin typeface="Helvetica LT Std Cond Light" panose="020B0406020202030204" pitchFamily="34" charset="0"/>
              </a:rPr>
              <a:t>M</a:t>
            </a:r>
            <a:r>
              <a:rPr lang="es-AR" sz="2400" dirty="0" smtClean="0">
                <a:latin typeface="Helvetica LT Std Cond Light" panose="020B0406020202030204" pitchFamily="34" charset="0"/>
              </a:rPr>
              <a:t>ovilidad </a:t>
            </a:r>
            <a:r>
              <a:rPr lang="es-AR" sz="2400" dirty="0">
                <a:latin typeface="Helvetica LT Std Cond Light" panose="020B0406020202030204" pitchFamily="34" charset="0"/>
              </a:rPr>
              <a:t>educativa intergeneracional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creciente sin sesgo </a:t>
            </a:r>
            <a:r>
              <a:rPr lang="es-AR" sz="2400" dirty="0">
                <a:latin typeface="Helvetica LT Std Cond Light" panose="020B0406020202030204" pitchFamily="34" charset="0"/>
              </a:rPr>
              <a:t>de género.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30015" y="2656769"/>
            <a:ext cx="7391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Dualidad en hogares con jefatura </a:t>
            </a:r>
            <a:r>
              <a:rPr lang="es-AR" sz="2400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femenina </a:t>
            </a:r>
            <a:r>
              <a:rPr lang="es-AR" sz="2400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(57% </a:t>
            </a:r>
            <a:r>
              <a:rPr lang="es-AR" sz="2400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monoparentales)</a:t>
            </a:r>
            <a:endParaRPr lang="es-A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Left Brace 7"/>
          <p:cNvSpPr/>
          <p:nvPr/>
        </p:nvSpPr>
        <p:spPr>
          <a:xfrm>
            <a:off x="3755571" y="735724"/>
            <a:ext cx="45719" cy="1687220"/>
          </a:xfrm>
          <a:prstGeom prst="leftBrace">
            <a:avLst/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TextBox 8"/>
          <p:cNvSpPr txBox="1"/>
          <p:nvPr/>
        </p:nvSpPr>
        <p:spPr>
          <a:xfrm>
            <a:off x="3930015" y="3244898"/>
            <a:ext cx="77925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Caen </a:t>
            </a:r>
            <a:r>
              <a:rPr lang="es-AR" sz="2400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las tasas de fecundidad pero persisten altos niveles de embarazo </a:t>
            </a:r>
            <a:endParaRPr lang="es-AR" sz="2400" dirty="0" smtClean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  <a:p>
            <a:r>
              <a:rPr lang="es-AR" sz="2400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adolescente </a:t>
            </a:r>
            <a:r>
              <a:rPr lang="es-AR" sz="2400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y formación familiar a tempranas </a:t>
            </a:r>
            <a:r>
              <a:rPr lang="es-AR" sz="2400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edades.</a:t>
            </a:r>
            <a:endParaRPr lang="es-AR" sz="2400" dirty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17192" y="4201579"/>
            <a:ext cx="75969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La distribución de responsabilidades al interior de los hogares sigue </a:t>
            </a:r>
            <a:endParaRPr lang="es-AR" sz="2400" dirty="0" smtClean="0">
              <a:solidFill>
                <a:schemeClr val="accent1">
                  <a:lumMod val="50000"/>
                </a:schemeClr>
              </a:solidFill>
              <a:latin typeface="Helvetica LT Std Cond Light" panose="020B0406020202030204" pitchFamily="34" charset="0"/>
            </a:endParaRPr>
          </a:p>
          <a:p>
            <a:r>
              <a:rPr lang="es-AR" sz="2400" dirty="0" smtClean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estando </a:t>
            </a:r>
            <a:r>
              <a:rPr lang="es-AR" sz="2400" dirty="0">
                <a:solidFill>
                  <a:schemeClr val="accent1">
                    <a:lumMod val="50000"/>
                  </a:schemeClr>
                </a:solidFill>
                <a:latin typeface="Helvetica LT Std Cond Light" panose="020B0406020202030204" pitchFamily="34" charset="0"/>
              </a:rPr>
              <a:t>marcada por roles tradicionales de género.</a:t>
            </a:r>
          </a:p>
        </p:txBody>
      </p:sp>
      <p:sp>
        <p:nvSpPr>
          <p:cNvPr id="22" name="Left Brace 21"/>
          <p:cNvSpPr/>
          <p:nvPr/>
        </p:nvSpPr>
        <p:spPr>
          <a:xfrm>
            <a:off x="3722982" y="2663416"/>
            <a:ext cx="78309" cy="2369159"/>
          </a:xfrm>
          <a:prstGeom prst="leftBrace">
            <a:avLst/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3" name="TextBox 22"/>
          <p:cNvSpPr txBox="1"/>
          <p:nvPr/>
        </p:nvSpPr>
        <p:spPr>
          <a:xfrm>
            <a:off x="3917192" y="5358632"/>
            <a:ext cx="827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Diferencias en intensidad (cantidad y horas trabajadas) y perfil </a:t>
            </a:r>
            <a:r>
              <a:rPr lang="es-AR" sz="2400" dirty="0">
                <a:latin typeface="Helvetica LT Std Cond Light" panose="020B0406020202030204" pitchFamily="34" charset="0"/>
              </a:rPr>
              <a:t>de </a:t>
            </a:r>
            <a:r>
              <a:rPr lang="es-AR" sz="2400" dirty="0" smtClean="0">
                <a:latin typeface="Helvetica LT Std Cond Light" panose="020B0406020202030204" pitchFamily="34" charset="0"/>
              </a:rPr>
              <a:t>empleo.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17192" y="5795328"/>
            <a:ext cx="76209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latin typeface="Helvetica LT Std Cond Light" panose="020B0406020202030204" pitchFamily="34" charset="0"/>
              </a:rPr>
              <a:t>Prácticamente no se registran brechas salariales en quienes no viven </a:t>
            </a:r>
          </a:p>
          <a:p>
            <a:r>
              <a:rPr lang="es-AR" sz="2400" dirty="0" smtClean="0">
                <a:latin typeface="Helvetica LT Std Cond Light" panose="020B0406020202030204" pitchFamily="34" charset="0"/>
              </a:rPr>
              <a:t>en pareja.</a:t>
            </a:r>
            <a:endParaRPr lang="es-AR" sz="2400" dirty="0">
              <a:latin typeface="Helvetica LT Std Cond Light" panose="020B0406020202030204" pitchFamily="34" charset="0"/>
            </a:endParaRPr>
          </a:p>
        </p:txBody>
      </p:sp>
      <p:sp>
        <p:nvSpPr>
          <p:cNvPr id="25" name="Left Brace 24"/>
          <p:cNvSpPr/>
          <p:nvPr/>
        </p:nvSpPr>
        <p:spPr>
          <a:xfrm>
            <a:off x="3739276" y="5269633"/>
            <a:ext cx="45719" cy="1294453"/>
          </a:xfrm>
          <a:prstGeom prst="leftBrace">
            <a:avLst/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6" name="Rectangle 25"/>
          <p:cNvSpPr/>
          <p:nvPr/>
        </p:nvSpPr>
        <p:spPr>
          <a:xfrm>
            <a:off x="2013857" y="2546558"/>
            <a:ext cx="10120334" cy="407976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alpha val="3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7" name="Rectangle 26"/>
          <p:cNvSpPr/>
          <p:nvPr/>
        </p:nvSpPr>
        <p:spPr>
          <a:xfrm>
            <a:off x="2056664" y="672560"/>
            <a:ext cx="9898852" cy="1873998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8" name="Rectangle 27"/>
          <p:cNvSpPr/>
          <p:nvPr/>
        </p:nvSpPr>
        <p:spPr>
          <a:xfrm>
            <a:off x="2146054" y="5127375"/>
            <a:ext cx="9898800" cy="149894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7" name="Picture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109992" y="735724"/>
            <a:ext cx="9845524" cy="439165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23113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5078984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4786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HECHOS ESTILIZADOS: JÓVENES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7" name="Picture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173412"/>
              </p:ext>
            </p:extLst>
          </p:nvPr>
        </p:nvGraphicFramePr>
        <p:xfrm>
          <a:off x="1986663" y="1251182"/>
          <a:ext cx="82917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3900">
                  <a:extLst>
                    <a:ext uri="{9D8B030D-6E8A-4147-A177-3AD203B41FA5}">
                      <a16:colId xmlns:a16="http://schemas.microsoft.com/office/drawing/2014/main" val="2705656666"/>
                    </a:ext>
                  </a:extLst>
                </a:gridCol>
                <a:gridCol w="2763900">
                  <a:extLst>
                    <a:ext uri="{9D8B030D-6E8A-4147-A177-3AD203B41FA5}">
                      <a16:colId xmlns:a16="http://schemas.microsoft.com/office/drawing/2014/main" val="918031300"/>
                    </a:ext>
                  </a:extLst>
                </a:gridCol>
                <a:gridCol w="2763900">
                  <a:extLst>
                    <a:ext uri="{9D8B030D-6E8A-4147-A177-3AD203B41FA5}">
                      <a16:colId xmlns:a16="http://schemas.microsoft.com/office/drawing/2014/main" val="18036010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Jóvenes </a:t>
                      </a:r>
                    </a:p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(15 a 24 años)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 anchor="ctr">
                    <a:solidFill>
                      <a:srgbClr val="3D6F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América Latina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 anchor="ctr">
                    <a:solidFill>
                      <a:srgbClr val="3D6F9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Argentina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 anchor="ctr">
                    <a:solidFill>
                      <a:srgbClr val="3D6F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917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AR" sz="2400" baseline="0" dirty="0" smtClean="0">
                          <a:latin typeface="Helvetica LT Std Cond Light" panose="020B0406020202030204" pitchFamily="34" charset="0"/>
                        </a:rPr>
                        <a:t>Actividad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77%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46%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9023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Desempleo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4,3%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15,2%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3115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Informalidad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30%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2400" dirty="0" smtClean="0">
                          <a:latin typeface="Helvetica LT Std Cond Light" panose="020B0406020202030204" pitchFamily="34" charset="0"/>
                        </a:rPr>
                        <a:t>51%</a:t>
                      </a:r>
                      <a:endParaRPr lang="es-AR" sz="2400" dirty="0">
                        <a:latin typeface="Helvetica LT Std Cond Light" panose="020B04060202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45920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685539" y="760953"/>
            <a:ext cx="7255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latin typeface="Helvetica LT Std Cond Light" panose="020B0406020202030204" pitchFamily="34" charset="0"/>
              </a:rPr>
              <a:t>Tasas laborales. América Latina y Argentina. III trimestre 2015</a:t>
            </a:r>
            <a:endParaRPr lang="es-AR" sz="1600" b="1" dirty="0">
              <a:latin typeface="Helvetica LT Std Cond Light" panose="020B0406020202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8803" y="4873564"/>
            <a:ext cx="203613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800" b="1" u="sng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Problema:</a:t>
            </a:r>
            <a:r>
              <a:rPr lang="es-AR" sz="2800" b="1" dirty="0" smtClean="0">
                <a:solidFill>
                  <a:srgbClr val="3D6F92"/>
                </a:solidFill>
                <a:latin typeface="Helvetica LT Std Cond Light" panose="020B0406020202030204" pitchFamily="34" charset="0"/>
              </a:rPr>
              <a:t> </a:t>
            </a:r>
          </a:p>
          <a:p>
            <a:pPr algn="ctr"/>
            <a:r>
              <a:rPr lang="es-AR" sz="2800" dirty="0" smtClean="0">
                <a:latin typeface="Helvetica LT Std Cond Light" panose="020B0406020202030204" pitchFamily="34" charset="0"/>
              </a:rPr>
              <a:t>Primer Empleo</a:t>
            </a:r>
            <a:endParaRPr lang="es-AR" sz="2800" dirty="0">
              <a:latin typeface="Helvetica LT Std Cond Light" panose="020B0406020202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66695" y="5089006"/>
            <a:ext cx="1297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Barreras</a:t>
            </a:r>
            <a:endParaRPr lang="es-AR" sz="2800" dirty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0891" y="4171542"/>
            <a:ext cx="1770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Habilidades</a:t>
            </a:r>
            <a:endParaRPr lang="es-AR" sz="2800" dirty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0891" y="5529728"/>
            <a:ext cx="17892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Fallos de </a:t>
            </a:r>
          </a:p>
          <a:p>
            <a:pPr algn="ctr"/>
            <a:r>
              <a:rPr lang="es-A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elvetica LT Std Cond Light" panose="020B0406020202030204" pitchFamily="34" charset="0"/>
              </a:rPr>
              <a:t>información</a:t>
            </a:r>
            <a:endParaRPr lang="es-AR" sz="2800" dirty="0">
              <a:solidFill>
                <a:schemeClr val="tx1">
                  <a:lumMod val="75000"/>
                  <a:lumOff val="25000"/>
                </a:schemeClr>
              </a:solidFill>
              <a:latin typeface="Helvetica LT Std Cond Light" panose="020B0406020202030204" pitchFamily="34" charset="0"/>
            </a:endParaRPr>
          </a:p>
        </p:txBody>
      </p:sp>
      <p:cxnSp>
        <p:nvCxnSpPr>
          <p:cNvPr id="7" name="Straight Arrow Connector 6"/>
          <p:cNvCxnSpPr>
            <a:stCxn id="5" idx="3"/>
          </p:cNvCxnSpPr>
          <p:nvPr/>
        </p:nvCxnSpPr>
        <p:spPr>
          <a:xfrm flipV="1">
            <a:off x="2344938" y="5350616"/>
            <a:ext cx="561548" cy="2"/>
          </a:xfrm>
          <a:prstGeom prst="straightConnector1">
            <a:avLst/>
          </a:prstGeom>
          <a:ln w="31750">
            <a:solidFill>
              <a:srgbClr val="3D6F9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Left Brace 7"/>
          <p:cNvSpPr/>
          <p:nvPr/>
        </p:nvSpPr>
        <p:spPr>
          <a:xfrm>
            <a:off x="4517551" y="4171541"/>
            <a:ext cx="163286" cy="2358149"/>
          </a:xfrm>
          <a:prstGeom prst="leftBrace">
            <a:avLst/>
          </a:prstGeom>
          <a:ln w="31750">
            <a:solidFill>
              <a:srgbClr val="3D6F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1" name="TextBox 20"/>
          <p:cNvSpPr txBox="1"/>
          <p:nvPr/>
        </p:nvSpPr>
        <p:spPr>
          <a:xfrm>
            <a:off x="7474998" y="4017653"/>
            <a:ext cx="2311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Cognitivas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No - cognitivas</a:t>
            </a:r>
            <a:endParaRPr lang="es-AR" sz="2400" b="1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74998" y="5389769"/>
            <a:ext cx="31005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Costo de monitoreo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Bajo incentivo a crear </a:t>
            </a:r>
          </a:p>
          <a:p>
            <a:r>
              <a:rPr lang="es-A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LT Std Cond Light" panose="020B0406020202030204" pitchFamily="34" charset="0"/>
              </a:rPr>
              <a:t>información</a:t>
            </a:r>
            <a:endParaRPr lang="es-AR" sz="2400" b="1" dirty="0">
              <a:solidFill>
                <a:schemeClr val="tx1">
                  <a:lumMod val="65000"/>
                  <a:lumOff val="35000"/>
                </a:schemeClr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23" name="Left Brace 22"/>
          <p:cNvSpPr/>
          <p:nvPr/>
        </p:nvSpPr>
        <p:spPr>
          <a:xfrm>
            <a:off x="7233595" y="4017653"/>
            <a:ext cx="241403" cy="830997"/>
          </a:xfrm>
          <a:prstGeom prst="leftBrace">
            <a:avLst/>
          </a:prstGeom>
          <a:ln w="25400">
            <a:solidFill>
              <a:srgbClr val="3D6F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4" name="Left Brace 23"/>
          <p:cNvSpPr/>
          <p:nvPr/>
        </p:nvSpPr>
        <p:spPr>
          <a:xfrm>
            <a:off x="7313024" y="5350616"/>
            <a:ext cx="161974" cy="1179074"/>
          </a:xfrm>
          <a:prstGeom prst="leftBrace">
            <a:avLst/>
          </a:prstGeom>
          <a:ln w="25400">
            <a:solidFill>
              <a:srgbClr val="3D6F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653836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8741846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84497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ARGENTINA: Actividad, empleo, desocupación e informalidad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7" name="Picture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095" y="2082166"/>
            <a:ext cx="5651505" cy="12738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4011" y="2082165"/>
            <a:ext cx="5651505" cy="127383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33152" y="1487435"/>
            <a:ext cx="8420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>
                <a:latin typeface="Helvetica LT Std Cond Light" panose="020B0406020202030204" pitchFamily="34" charset="0"/>
              </a:rPr>
              <a:t>Indicadores laborales por total de la población y jóvenes. III TRIM 2018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1952" y="4630682"/>
            <a:ext cx="8027409" cy="116825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692551" y="4080801"/>
            <a:ext cx="8806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latin typeface="Helvetica LT Std Cond Light" panose="020B0406020202030204" pitchFamily="34" charset="0"/>
              </a:rPr>
              <a:t>Tasa informalidad por </a:t>
            </a:r>
            <a:r>
              <a:rPr lang="es-AR" sz="2400" b="1" dirty="0">
                <a:latin typeface="Helvetica LT Std Cond Light" panose="020B0406020202030204" pitchFamily="34" charset="0"/>
              </a:rPr>
              <a:t>total de la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población empleada </a:t>
            </a:r>
            <a:r>
              <a:rPr lang="es-AR" sz="2400" b="1" dirty="0">
                <a:latin typeface="Helvetica LT Std Cond Light" panose="020B0406020202030204" pitchFamily="34" charset="0"/>
              </a:rPr>
              <a:t>y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sexo. </a:t>
            </a:r>
            <a:r>
              <a:rPr lang="es-AR" sz="2400" b="1" dirty="0">
                <a:latin typeface="Helvetica LT Std Cond Light" panose="020B0406020202030204" pitchFamily="34" charset="0"/>
              </a:rPr>
              <a:t>III TRIM 2018</a:t>
            </a:r>
          </a:p>
        </p:txBody>
      </p:sp>
    </p:spTree>
    <p:extLst>
      <p:ext uri="{BB962C8B-B14F-4D97-AF65-F5344CB8AC3E}">
        <p14:creationId xmlns:p14="http://schemas.microsoft.com/office/powerpoint/2010/main" val="33361872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6831725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6356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ARGENTINA: Ingresos por sexo y grupo etario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7" name="Picture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095" y="1473944"/>
            <a:ext cx="5719822" cy="3758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967" y="1473944"/>
            <a:ext cx="5749886" cy="384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5152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7451835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7394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ARGENTINA VULNERABLE: Caracterización por NBI 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7" name="Picture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2756" y="1042163"/>
            <a:ext cx="9659513" cy="533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7894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1" y="-1"/>
            <a:ext cx="10594429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103957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ARGENTINA VULNERABLE</a:t>
            </a:r>
            <a:r>
              <a:rPr lang="es-AR" sz="2800" b="1" dirty="0">
                <a:solidFill>
                  <a:schemeClr val="bg1"/>
                </a:solidFill>
                <a:latin typeface="Helvetica LT Std Cond Light" panose="020B0406020202030204" pitchFamily="34" charset="0"/>
              </a:rPr>
              <a:t>: Actividad, empleo, desocupación e informalidad</a:t>
            </a:r>
          </a:p>
        </p:txBody>
      </p:sp>
      <p:pic>
        <p:nvPicPr>
          <p:cNvPr id="17" name="Picture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249961" y="1553635"/>
            <a:ext cx="9692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>
                <a:latin typeface="Helvetica LT Std Cond Light" panose="020B0406020202030204" pitchFamily="34" charset="0"/>
              </a:rPr>
              <a:t>Indicadores laborales por total de la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población vulnerable </a:t>
            </a:r>
            <a:r>
              <a:rPr lang="es-AR" sz="2400" b="1" dirty="0">
                <a:latin typeface="Helvetica LT Std Cond Light" panose="020B0406020202030204" pitchFamily="34" charset="0"/>
              </a:rPr>
              <a:t>y jóvenes. III TRIM 2018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92551" y="4080801"/>
            <a:ext cx="8806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latin typeface="Helvetica LT Std Cond Light" panose="020B0406020202030204" pitchFamily="34" charset="0"/>
              </a:rPr>
              <a:t>Tasa informalidad por </a:t>
            </a:r>
            <a:r>
              <a:rPr lang="es-AR" sz="2400" b="1" dirty="0">
                <a:latin typeface="Helvetica LT Std Cond Light" panose="020B0406020202030204" pitchFamily="34" charset="0"/>
              </a:rPr>
              <a:t>total de la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población empleada </a:t>
            </a:r>
            <a:r>
              <a:rPr lang="es-AR" sz="2400" b="1" dirty="0">
                <a:latin typeface="Helvetica LT Std Cond Light" panose="020B0406020202030204" pitchFamily="34" charset="0"/>
              </a:rPr>
              <a:t>y </a:t>
            </a:r>
            <a:r>
              <a:rPr lang="es-AR" sz="2400" b="1" dirty="0" smtClean="0">
                <a:latin typeface="Helvetica LT Std Cond Light" panose="020B0406020202030204" pitchFamily="34" charset="0"/>
              </a:rPr>
              <a:t>sexo. </a:t>
            </a:r>
            <a:r>
              <a:rPr lang="es-AR" sz="2400" b="1" dirty="0">
                <a:latin typeface="Helvetica LT Std Cond Light" panose="020B0406020202030204" pitchFamily="34" charset="0"/>
              </a:rPr>
              <a:t>III TRIM 2018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1402" y="4655329"/>
            <a:ext cx="8309194" cy="12092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095" y="2100513"/>
            <a:ext cx="5602532" cy="12627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2983" y="2100512"/>
            <a:ext cx="5602532" cy="126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0601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11" name="Group 10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-2" y="-1"/>
            <a:ext cx="8594369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6" name="TextBox 15"/>
          <p:cNvSpPr txBox="1"/>
          <p:nvPr/>
        </p:nvSpPr>
        <p:spPr>
          <a:xfrm>
            <a:off x="292095" y="23656"/>
            <a:ext cx="8302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ARGENTINA VULNERABLE: Ingresos por sexo y grupo etario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7" name="Picture 1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7881" y="6222586"/>
            <a:ext cx="546310" cy="5224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473" y="1503856"/>
            <a:ext cx="5575872" cy="36635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8628" y="1503856"/>
            <a:ext cx="5686226" cy="380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7300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8566834" y="6278427"/>
            <a:ext cx="3041778" cy="400110"/>
          </a:xfrm>
          <a:prstGeom prst="rect">
            <a:avLst/>
          </a:prstGeom>
          <a:solidFill>
            <a:srgbClr val="3D6F92"/>
          </a:solidFill>
        </p:spPr>
        <p:txBody>
          <a:bodyPr wrap="square" rtlCol="0">
            <a:spAutoFit/>
          </a:bodyPr>
          <a:lstStyle/>
          <a:p>
            <a:r>
              <a:rPr lang="es-AR" sz="20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www.observatorio.unr.edu.ar</a:t>
            </a:r>
            <a:endParaRPr lang="es-AR" sz="20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779172"/>
            <a:ext cx="12192000" cy="788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grpSp>
        <p:nvGrpSpPr>
          <p:cNvPr id="4" name="Group 3"/>
          <p:cNvGrpSpPr/>
          <p:nvPr/>
        </p:nvGrpSpPr>
        <p:grpSpPr>
          <a:xfrm>
            <a:off x="11955516" y="0"/>
            <a:ext cx="236483" cy="735724"/>
            <a:chOff x="11955516" y="0"/>
            <a:chExt cx="236483" cy="735724"/>
          </a:xfrm>
        </p:grpSpPr>
        <p:sp>
          <p:nvSpPr>
            <p:cNvPr id="5" name="Rectangle 4"/>
            <p:cNvSpPr/>
            <p:nvPr/>
          </p:nvSpPr>
          <p:spPr>
            <a:xfrm>
              <a:off x="12044854" y="0"/>
              <a:ext cx="147145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1955516" y="23656"/>
              <a:ext cx="178675" cy="19969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AR"/>
            </a:p>
          </p:txBody>
        </p:sp>
      </p:grpSp>
      <p:sp>
        <p:nvSpPr>
          <p:cNvPr id="7" name="Rectangle 6"/>
          <p:cNvSpPr/>
          <p:nvPr/>
        </p:nvSpPr>
        <p:spPr>
          <a:xfrm>
            <a:off x="-1" y="-1"/>
            <a:ext cx="3788229" cy="63209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TextBox 7"/>
          <p:cNvSpPr txBox="1"/>
          <p:nvPr/>
        </p:nvSpPr>
        <p:spPr>
          <a:xfrm>
            <a:off x="292095" y="23656"/>
            <a:ext cx="3137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Helvetica LT Std Cond Light" panose="020B0406020202030204" pitchFamily="34" charset="0"/>
              </a:rPr>
              <a:t>PARA SABER MÁS…</a:t>
            </a:r>
            <a:endParaRPr lang="es-AR" sz="2800" b="1" dirty="0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  <p:pic>
        <p:nvPicPr>
          <p:cNvPr id="16" name="Picture 15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9958" y="6278427"/>
            <a:ext cx="540695" cy="517127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482580" y="1610470"/>
            <a:ext cx="4619331" cy="1431319"/>
            <a:chOff x="825027" y="1351408"/>
            <a:chExt cx="4619331" cy="1431319"/>
          </a:xfrm>
        </p:grpSpPr>
        <p:grpSp>
          <p:nvGrpSpPr>
            <p:cNvPr id="34" name="Group 33"/>
            <p:cNvGrpSpPr/>
            <p:nvPr/>
          </p:nvGrpSpPr>
          <p:grpSpPr>
            <a:xfrm>
              <a:off x="825027" y="1351408"/>
              <a:ext cx="4619331" cy="1431319"/>
              <a:chOff x="825027" y="1351408"/>
              <a:chExt cx="4619331" cy="1431319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355833" y="1686957"/>
                <a:ext cx="4088525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1" name="Picture 10">
                <a:hlinkClick r:id="rId5"/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5027" y="1351408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  <p:sp>
          <p:nvSpPr>
            <p:cNvPr id="17" name="TextBox 16"/>
            <p:cNvSpPr txBox="1"/>
            <p:nvPr/>
          </p:nvSpPr>
          <p:spPr>
            <a:xfrm>
              <a:off x="2215395" y="1792866"/>
              <a:ext cx="32289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6 ideas para entender cómo piensa un economista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210909" y="1458899"/>
            <a:ext cx="4824244" cy="1392395"/>
            <a:chOff x="6421753" y="1354750"/>
            <a:chExt cx="4824244" cy="1392395"/>
          </a:xfrm>
        </p:grpSpPr>
        <p:grpSp>
          <p:nvGrpSpPr>
            <p:cNvPr id="24" name="Group 23"/>
            <p:cNvGrpSpPr/>
            <p:nvPr/>
          </p:nvGrpSpPr>
          <p:grpSpPr>
            <a:xfrm>
              <a:off x="6421753" y="1354750"/>
              <a:ext cx="4824244" cy="1392395"/>
              <a:chOff x="6421753" y="1354750"/>
              <a:chExt cx="4824244" cy="1392395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6952559" y="1651375"/>
                <a:ext cx="4293438" cy="1095770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4" name="Picture 13">
                <a:hlinkClick r:id="rId7"/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21753" y="1354750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  <p:sp>
          <p:nvSpPr>
            <p:cNvPr id="21" name="TextBox 20"/>
            <p:cNvSpPr txBox="1"/>
            <p:nvPr/>
          </p:nvSpPr>
          <p:spPr>
            <a:xfrm>
              <a:off x="7851155" y="1951355"/>
              <a:ext cx="28011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No todo es un número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0705" y="4304100"/>
            <a:ext cx="4621206" cy="1604403"/>
            <a:chOff x="823152" y="5015904"/>
            <a:chExt cx="4621206" cy="1604403"/>
          </a:xfrm>
        </p:grpSpPr>
        <p:sp>
          <p:nvSpPr>
            <p:cNvPr id="20" name="TextBox 19"/>
            <p:cNvSpPr txBox="1"/>
            <p:nvPr/>
          </p:nvSpPr>
          <p:spPr>
            <a:xfrm>
              <a:off x="2215395" y="5330294"/>
              <a:ext cx="322896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Políticas públicas, ¿</a:t>
              </a:r>
              <a:r>
                <a:rPr lang="es-AR" sz="2400" dirty="0" smtClean="0">
                  <a:latin typeface="Helvetica LT Std Cond Light" panose="020B0406020202030204" pitchFamily="34" charset="0"/>
                </a:rPr>
                <a:t>cómo saber </a:t>
              </a:r>
              <a:r>
                <a:rPr lang="es-AR" sz="2400" dirty="0">
                  <a:latin typeface="Helvetica LT Std Cond Light" panose="020B0406020202030204" pitchFamily="34" charset="0"/>
                </a:rPr>
                <a:t>que funciona (y que no)?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823152" y="5015904"/>
              <a:ext cx="4621206" cy="1604403"/>
              <a:chOff x="823152" y="5015904"/>
              <a:chExt cx="4621206" cy="1604403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1355833" y="5282628"/>
                <a:ext cx="4088525" cy="1337679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2" name="Picture 11">
                <a:hlinkClick r:id="rId9"/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3152" y="5015904"/>
                <a:ext cx="1063487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  <p:grpSp>
        <p:nvGrpSpPr>
          <p:cNvPr id="39" name="Group 38"/>
          <p:cNvGrpSpPr/>
          <p:nvPr/>
        </p:nvGrpSpPr>
        <p:grpSpPr>
          <a:xfrm>
            <a:off x="6203362" y="4085542"/>
            <a:ext cx="4824244" cy="1564460"/>
            <a:chOff x="6421753" y="3116479"/>
            <a:chExt cx="4824244" cy="1564460"/>
          </a:xfrm>
        </p:grpSpPr>
        <p:sp>
          <p:nvSpPr>
            <p:cNvPr id="22" name="TextBox 21"/>
            <p:cNvSpPr txBox="1"/>
            <p:nvPr/>
          </p:nvSpPr>
          <p:spPr>
            <a:xfrm>
              <a:off x="7856298" y="3448801"/>
              <a:ext cx="33896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2400" dirty="0">
                  <a:latin typeface="Helvetica LT Std Cond Light" panose="020B0406020202030204" pitchFamily="34" charset="0"/>
                </a:rPr>
                <a:t>La educación en Santa Fe y Rosario: resultados Aprender 2016</a:t>
              </a: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421753" y="3116479"/>
              <a:ext cx="4803234" cy="1564460"/>
              <a:chOff x="6421753" y="3116479"/>
              <a:chExt cx="4803234" cy="1564460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7168048" y="3343260"/>
                <a:ext cx="4056939" cy="1337679"/>
              </a:xfrm>
              <a:prstGeom prst="rect">
                <a:avLst/>
              </a:prstGeom>
              <a:noFill/>
              <a:ln w="317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AR"/>
              </a:p>
            </p:txBody>
          </p:sp>
          <p:pic>
            <p:nvPicPr>
              <p:cNvPr id="13" name="Picture 12">
                <a:hlinkClick r:id="rId11"/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21753" y="3116479"/>
                <a:ext cx="1061612" cy="1061612"/>
              </a:xfrm>
              <a:prstGeom prst="rect">
                <a:avLst/>
              </a:prstGeom>
              <a:ln w="31750">
                <a:solidFill>
                  <a:schemeClr val="accent1">
                    <a:lumMod val="50000"/>
                  </a:schemeClr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10859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563" y="482395"/>
            <a:ext cx="11825009" cy="66436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50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4873127" y="833976"/>
            <a:ext cx="7300511" cy="55117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TextBox 5"/>
          <p:cNvSpPr txBox="1"/>
          <p:nvPr/>
        </p:nvSpPr>
        <p:spPr>
          <a:xfrm>
            <a:off x="5497924" y="1592075"/>
            <a:ext cx="49796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8000" dirty="0" smtClean="0">
                <a:latin typeface="Helvetica LT Std Cond"/>
              </a:rPr>
              <a:t>¡GRACIAS!</a:t>
            </a:r>
            <a:endParaRPr lang="es-AR" sz="8000" dirty="0">
              <a:latin typeface="Helvetica LT Std Cond"/>
            </a:endParaRPr>
          </a:p>
        </p:txBody>
      </p:sp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253" y="4288779"/>
            <a:ext cx="303364" cy="2901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30496" y="3122509"/>
            <a:ext cx="341514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>
                <a:latin typeface="Helvetica LT Std Cond Light"/>
              </a:rPr>
              <a:t> </a:t>
            </a:r>
            <a:r>
              <a:rPr lang="es-AR" sz="2000" dirty="0" smtClean="0">
                <a:latin typeface="Helvetica LT Std Cond Light"/>
                <a:hlinkClick r:id="rId6"/>
              </a:rPr>
              <a:t>german.tessmer@unr.edu.ar</a:t>
            </a:r>
            <a:endParaRPr lang="es-AR" sz="2000" dirty="0" smtClean="0">
              <a:latin typeface="Helvetica LT Std Cond Light"/>
            </a:endParaRPr>
          </a:p>
          <a:p>
            <a:pPr algn="r"/>
            <a:endParaRPr lang="es-AR" b="1" dirty="0">
              <a:solidFill>
                <a:srgbClr val="3D6F92"/>
              </a:solidFill>
              <a:latin typeface="Helvetica LT Std Cond Light"/>
            </a:endParaRPr>
          </a:p>
          <a:p>
            <a:r>
              <a:rPr lang="es-AR" dirty="0" smtClean="0">
                <a:solidFill>
                  <a:srgbClr val="3D6F92"/>
                </a:solidFill>
                <a:latin typeface="Helvetica LT Std Cond Light"/>
              </a:rPr>
              <a:t>@</a:t>
            </a:r>
            <a:r>
              <a:rPr lang="es-AR" dirty="0" err="1" smtClean="0">
                <a:solidFill>
                  <a:srgbClr val="3D6F92"/>
                </a:solidFill>
                <a:latin typeface="Helvetica LT Std Cond Light"/>
              </a:rPr>
              <a:t>Gerkandar</a:t>
            </a:r>
            <a:endParaRPr lang="es-AR" dirty="0" smtClean="0">
              <a:solidFill>
                <a:srgbClr val="3D6F92"/>
              </a:solidFill>
              <a:latin typeface="Helvetica LT Std Cond Light"/>
            </a:endParaRPr>
          </a:p>
          <a:p>
            <a:endParaRPr lang="es-AR" dirty="0">
              <a:solidFill>
                <a:srgbClr val="3D6F92"/>
              </a:solidFill>
              <a:latin typeface="Helvetica LT Std Cond Light"/>
            </a:endParaRPr>
          </a:p>
          <a:p>
            <a:r>
              <a:rPr lang="es-AR" dirty="0" smtClean="0">
                <a:solidFill>
                  <a:srgbClr val="3D6F92"/>
                </a:solidFill>
                <a:latin typeface="Helvetica LT Std Cond Light"/>
              </a:rPr>
              <a:t>@</a:t>
            </a:r>
            <a:r>
              <a:rPr lang="es-AR" dirty="0" err="1" smtClean="0">
                <a:solidFill>
                  <a:srgbClr val="3D6F92"/>
                </a:solidFill>
                <a:latin typeface="Helvetica LT Std Cond Light"/>
              </a:rPr>
              <a:t>OesUnr</a:t>
            </a:r>
            <a:endParaRPr lang="es-AR" dirty="0">
              <a:solidFill>
                <a:srgbClr val="3D6F92"/>
              </a:solidFill>
              <a:latin typeface="Helvetica LT Std Cond Ligh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756" y="3204588"/>
            <a:ext cx="292410" cy="295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425" y="3730455"/>
            <a:ext cx="431071" cy="3132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23283" y="5370275"/>
            <a:ext cx="3297234" cy="96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332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9933</TotalTime>
  <Words>526</Words>
  <Application>Microsoft Office PowerPoint</Application>
  <PresentationFormat>Widescreen</PresentationFormat>
  <Paragraphs>121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Helvetica LT Std Cond</vt:lpstr>
      <vt:lpstr>Helvetica LT Std Cond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German Tessmer</dc:creator>
  <cp:lastModifiedBy>German Tessmer</cp:lastModifiedBy>
  <cp:revision>248</cp:revision>
  <dcterms:created xsi:type="dcterms:W3CDTF">2018-09-26T18:28:17Z</dcterms:created>
  <dcterms:modified xsi:type="dcterms:W3CDTF">2019-03-17T14:00:19Z</dcterms:modified>
</cp:coreProperties>
</file>