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300" r:id="rId3"/>
    <p:sldId id="257" r:id="rId4"/>
    <p:sldId id="297" r:id="rId5"/>
    <p:sldId id="298" r:id="rId6"/>
    <p:sldId id="299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10" r:id="rId15"/>
    <p:sldId id="309" r:id="rId16"/>
    <p:sldId id="312" r:id="rId17"/>
    <p:sldId id="308" r:id="rId18"/>
    <p:sldId id="294" r:id="rId19"/>
    <p:sldId id="296" r:id="rId20"/>
  </p:sldIdLst>
  <p:sldSz cx="12192000" cy="6858000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B7CC"/>
    <a:srgbClr val="3D6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284" y="60"/>
      </p:cViewPr>
      <p:guideLst>
        <p:guide orient="horz" pos="220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0" d="100"/>
          <a:sy n="50" d="100"/>
        </p:scale>
        <p:origin x="2640" y="2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FE40AB-66F2-4243-BC7C-171C44E850F7}" type="datetimeFigureOut">
              <a:rPr lang="es-AR" smtClean="0"/>
              <a:t>26/3/2019</a:t>
            </a:fld>
            <a:endParaRPr lang="es-A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192CA-4BB1-47C7-89E5-1218D03CFC48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6109773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30B664-3AD1-4C60-ACD8-897DAC0A5692}" type="datetimeFigureOut">
              <a:rPr lang="es-AR" smtClean="0"/>
              <a:t>26/3/2019</a:t>
            </a:fld>
            <a:endParaRPr lang="es-A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1A4733-D732-4BB8-98AE-2025CC6C86E4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8271439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Tapa de</a:t>
            </a:r>
            <a:r>
              <a:rPr lang="es-AR" baseline="0" dirty="0" smtClean="0"/>
              <a:t> la presentación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762482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11526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3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058055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4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071495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5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288191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6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98865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7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647203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8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1547843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9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858224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005196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11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517872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435591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13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568771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14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5583804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15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726958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16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40265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17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330079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Dilemas éticos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18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194089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Tapa de</a:t>
            </a:r>
            <a:r>
              <a:rPr lang="es-AR" baseline="0" dirty="0" smtClean="0"/>
              <a:t> la presentación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19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577386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3858F-CE28-4BBA-AC8B-AB0997A455DC}" type="datetime1">
              <a:rPr lang="es-AR" smtClean="0"/>
              <a:t>26/3/2019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31861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F2A83-1F59-4DCD-AF64-A89A98F65B26}" type="datetime1">
              <a:rPr lang="es-AR" smtClean="0"/>
              <a:t>26/3/2019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06969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AE1E8-B3B5-4F37-841A-8DCC8C75B051}" type="datetime1">
              <a:rPr lang="es-AR" smtClean="0"/>
              <a:t>26/3/2019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69295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45443-1F0F-4FD3-A217-5FDD0DC8F2F3}" type="datetime1">
              <a:rPr lang="es-AR" smtClean="0"/>
              <a:t>26/3/2019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41042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ED2-1A11-43B6-AFD4-89BAB4A05E5E}" type="datetime1">
              <a:rPr lang="es-AR" smtClean="0"/>
              <a:t>26/3/2019</a:t>
            </a:fld>
            <a:endParaRPr lang="es-A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3091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8350-6260-4422-A3F5-72622618546A}" type="datetime1">
              <a:rPr lang="es-AR" smtClean="0"/>
              <a:t>26/3/2019</a:t>
            </a:fld>
            <a:endParaRPr lang="es-A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6425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EB1A6-36AF-4DCC-A151-ECC06C0E09B7}" type="datetime1">
              <a:rPr lang="es-AR" smtClean="0"/>
              <a:t>26/3/2019</a:t>
            </a:fld>
            <a:endParaRPr lang="es-A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64886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2A12A-936C-4334-808F-3E8FD34456B3}" type="datetime1">
              <a:rPr lang="es-AR" smtClean="0"/>
              <a:t>26/3/2019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3024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B0994-E541-40BC-A6BE-D39D22B12EAF}" type="datetime1">
              <a:rPr lang="es-AR" smtClean="0"/>
              <a:t>26/3/2019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78611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C281E-AC79-4E81-9D8C-67C54D444E34}" type="datetime1">
              <a:rPr lang="es-AR" smtClean="0"/>
              <a:t>26/3/2019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61107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A7ACF-1534-448A-87BF-DDE2815C0CC5}" type="datetime1">
              <a:rPr lang="es-AR" smtClean="0"/>
              <a:t>26/3/2019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88768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B8BAA-FAB7-400F-9E96-F5D01D2D643A}" type="datetime1">
              <a:rPr lang="es-AR" smtClean="0"/>
              <a:t>26/3/2019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2182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://www.observatorio.unr.edu.a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hyperlink" Target="http://www.observatorio.unr.edu.ar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://www.observatorio.unr.edu.ar/" TargetMode="External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4" Type="http://schemas.openxmlformats.org/officeDocument/2006/relationships/image" Target="../media/image2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emf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4.emf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emf"/><Relationship Id="rId5" Type="http://schemas.openxmlformats.org/officeDocument/2006/relationships/image" Target="../media/image15.emf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antafe.gob.ar/datosabiertos/" TargetMode="External"/><Relationship Id="rId5" Type="http://schemas.openxmlformats.org/officeDocument/2006/relationships/image" Target="../media/image20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antafe.gob.ar/datosabiertos/dataset/actividad-judicial-civil" TargetMode="External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hyperlink" Target="https://www.santafe.gob.ar/datosabiertos/search/field_tags/meta-ogp-145/type/dataset?sort_by=changed&amp;utm_source=email_marketing&amp;utm_admin=106517&amp;utm_medium=email&amp;utm_campaign=Apertura_de_datos_del_sistema_de_justicia_de_Santa_Fe" TargetMode="Externa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mailto:@renrosarioarg" TargetMode="External"/><Relationship Id="rId3" Type="http://schemas.openxmlformats.org/officeDocument/2006/relationships/hyperlink" Target="http://www.observatorio.unr.edu.ar/" TargetMode="External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enrosario.rbind.io/" TargetMode="External"/><Relationship Id="rId5" Type="http://schemas.openxmlformats.org/officeDocument/2006/relationships/image" Target="../media/image23.png"/><Relationship Id="rId4" Type="http://schemas.openxmlformats.org/officeDocument/2006/relationships/image" Target="../media/image2.png"/><Relationship Id="rId9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://www.observatorio.unr.edu.ar/la-educacion-en-santa-fe-y-rosario-resultados-aprender-2016/" TargetMode="External"/><Relationship Id="rId3" Type="http://schemas.openxmlformats.org/officeDocument/2006/relationships/hyperlink" Target="http://www.observatorio.unr.edu.ar/" TargetMode="External"/><Relationship Id="rId7" Type="http://schemas.openxmlformats.org/officeDocument/2006/relationships/hyperlink" Target="http://www.observatorio.unr.edu.ar/no-todo-es-un-numero/" TargetMode="External"/><Relationship Id="rId12" Type="http://schemas.openxmlformats.org/officeDocument/2006/relationships/image" Target="../media/image3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hyperlink" Target="http://www.observatorio.unr.edu.ar/gnomos-calzoncillos-y-correlacion/" TargetMode="External"/><Relationship Id="rId5" Type="http://schemas.openxmlformats.org/officeDocument/2006/relationships/hyperlink" Target="http://www.observatorio.unr.edu.ar/6-ideas-para-entender-como-piensa-un-economista/" TargetMode="External"/><Relationship Id="rId10" Type="http://schemas.openxmlformats.org/officeDocument/2006/relationships/image" Target="../media/image29.png"/><Relationship Id="rId4" Type="http://schemas.openxmlformats.org/officeDocument/2006/relationships/image" Target="../media/image26.png"/><Relationship Id="rId9" Type="http://schemas.openxmlformats.org/officeDocument/2006/relationships/hyperlink" Target="http://www.observatorio.unr.edu.ar/politicas-publicas-como-saber-que-funciona-y-que-no/" TargetMode="External"/><Relationship Id="rId1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german.tessmer@unr.edu.ar" TargetMode="External"/><Relationship Id="rId5" Type="http://schemas.openxmlformats.org/officeDocument/2006/relationships/image" Target="../media/image32.png"/><Relationship Id="rId4" Type="http://schemas.openxmlformats.org/officeDocument/2006/relationships/hyperlink" Target="http://www.observatorio.unr.edu.ar/" TargetMode="External"/><Relationship Id="rId9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23" y="316703"/>
            <a:ext cx="12030166" cy="669671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-96520"/>
            <a:ext cx="12192000" cy="50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Rectangle 4"/>
          <p:cNvSpPr/>
          <p:nvPr/>
        </p:nvSpPr>
        <p:spPr>
          <a:xfrm>
            <a:off x="0" y="1611005"/>
            <a:ext cx="10667999" cy="35807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TextBox 5"/>
          <p:cNvSpPr txBox="1"/>
          <p:nvPr/>
        </p:nvSpPr>
        <p:spPr>
          <a:xfrm>
            <a:off x="491902" y="1869138"/>
            <a:ext cx="96841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6000" dirty="0" smtClean="0">
                <a:latin typeface="Helvetica LT Std Cond"/>
              </a:rPr>
              <a:t>TALLER DE DATOS ABIERTOS</a:t>
            </a:r>
          </a:p>
          <a:p>
            <a:pPr algn="r"/>
            <a:r>
              <a:rPr lang="es-AR" sz="4800" dirty="0" smtClean="0">
                <a:latin typeface="Helvetica LT Std Cond"/>
              </a:rPr>
              <a:t>TRABAJANDO DATOS JUDICIALES</a:t>
            </a:r>
            <a:endParaRPr lang="es-AR" sz="6000" dirty="0">
              <a:latin typeface="Helvetica LT Std Cond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393358" y="3942106"/>
            <a:ext cx="3715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2800" i="1" dirty="0" smtClean="0">
                <a:solidFill>
                  <a:schemeClr val="accent1">
                    <a:lumMod val="50000"/>
                  </a:schemeClr>
                </a:solidFill>
                <a:latin typeface="Helvetica LT Std Cond Light"/>
              </a:rPr>
              <a:t>Lic. Germán </a:t>
            </a:r>
            <a:r>
              <a:rPr lang="es-AR" sz="2800" i="1" dirty="0" err="1" smtClean="0">
                <a:solidFill>
                  <a:schemeClr val="accent1">
                    <a:lumMod val="50000"/>
                  </a:schemeClr>
                </a:solidFill>
                <a:latin typeface="Helvetica LT Std Cond Light"/>
              </a:rPr>
              <a:t>Tessmer</a:t>
            </a:r>
            <a:endParaRPr lang="es-AR" sz="2800" i="1" dirty="0">
              <a:solidFill>
                <a:schemeClr val="accent1">
                  <a:lumMod val="50000"/>
                </a:schemeClr>
              </a:solidFill>
              <a:latin typeface="Helvetica LT Std Cond Light"/>
            </a:endParaRPr>
          </a:p>
        </p:txBody>
      </p:sp>
      <p:pic>
        <p:nvPicPr>
          <p:cNvPr id="8" name="Picture 7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6712" y="4111102"/>
            <a:ext cx="792903" cy="758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91902" y="4460801"/>
            <a:ext cx="3411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i="1" dirty="0" smtClean="0">
                <a:latin typeface="Helvetica LT Std Cond Light"/>
              </a:rPr>
              <a:t> Sub-Director </a:t>
            </a:r>
          </a:p>
          <a:p>
            <a:r>
              <a:rPr lang="es-AR" i="1" dirty="0" smtClean="0">
                <a:solidFill>
                  <a:srgbClr val="3D6F92"/>
                </a:solidFill>
                <a:latin typeface="Helvetica LT Std Cond Light"/>
              </a:rPr>
              <a:t>Observatorio Económico Social | UNR</a:t>
            </a:r>
            <a:endParaRPr lang="es-AR" i="1" dirty="0">
              <a:solidFill>
                <a:srgbClr val="3D6F92"/>
              </a:solidFill>
              <a:latin typeface="Helvetica LT Std Cond Ligh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3038" y="4129103"/>
            <a:ext cx="718331" cy="72678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176677" y="4460801"/>
            <a:ext cx="3411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i="1" dirty="0" smtClean="0">
                <a:latin typeface="Helvetica LT Std Cond Light"/>
              </a:rPr>
              <a:t> Analista</a:t>
            </a:r>
          </a:p>
          <a:p>
            <a:r>
              <a:rPr lang="es-AR" i="1" dirty="0" smtClean="0">
                <a:solidFill>
                  <a:srgbClr val="3D6F92"/>
                </a:solidFill>
                <a:latin typeface="Helvetica LT Std Cond Light"/>
              </a:rPr>
              <a:t>Observatorio Económico Social | UNR</a:t>
            </a:r>
            <a:endParaRPr lang="es-AR" i="1" dirty="0">
              <a:solidFill>
                <a:srgbClr val="3D6F92"/>
              </a:solidFill>
              <a:latin typeface="Helvetica LT Std Cond Ligh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76677" y="3942106"/>
            <a:ext cx="3715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2800" i="1" dirty="0" smtClean="0">
                <a:solidFill>
                  <a:schemeClr val="accent1">
                    <a:lumMod val="50000"/>
                  </a:schemeClr>
                </a:solidFill>
                <a:latin typeface="Helvetica LT Std Cond Light"/>
              </a:rPr>
              <a:t>Lic. Patricio Almeida </a:t>
            </a:r>
            <a:r>
              <a:rPr lang="es-AR" sz="2800" i="1" dirty="0" err="1" smtClean="0">
                <a:solidFill>
                  <a:schemeClr val="accent1">
                    <a:lumMod val="50000"/>
                  </a:schemeClr>
                </a:solidFill>
                <a:latin typeface="Helvetica LT Std Cond Light"/>
              </a:rPr>
              <a:t>Gentile</a:t>
            </a:r>
            <a:endParaRPr lang="es-AR" sz="2800" i="1" dirty="0">
              <a:solidFill>
                <a:schemeClr val="accent1">
                  <a:lumMod val="50000"/>
                </a:schemeClr>
              </a:solidFill>
              <a:latin typeface="Helvetica LT Std Cond Light"/>
            </a:endParaRPr>
          </a:p>
        </p:txBody>
      </p:sp>
    </p:spTree>
    <p:extLst>
      <p:ext uri="{BB962C8B-B14F-4D97-AF65-F5344CB8AC3E}">
        <p14:creationId xmlns:p14="http://schemas.microsoft.com/office/powerpoint/2010/main" val="7008690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43" y="6245614"/>
            <a:ext cx="546310" cy="52249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" y="-1"/>
            <a:ext cx="3716429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TextBox 8"/>
          <p:cNvSpPr txBox="1"/>
          <p:nvPr/>
        </p:nvSpPr>
        <p:spPr>
          <a:xfrm>
            <a:off x="292095" y="23656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El experimento de Linda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6" name="Group 15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7" name="Rectangle 16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31104" y="1044276"/>
            <a:ext cx="11529791" cy="1200329"/>
          </a:xfrm>
          <a:prstGeom prst="rect">
            <a:avLst/>
          </a:prstGeom>
          <a:noFill/>
          <a:ln w="1905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AR" sz="2400" dirty="0" smtClean="0">
                <a:latin typeface="Helvetica LT Std Cond Light" panose="020B0406020202030204" pitchFamily="34" charset="0"/>
              </a:rPr>
              <a:t>Linda tiene 31 años, es soltera, no tiene pelos en la lengua y es muy inteligente. Se licenció en Filosofía. Cuando estudiaba, le preocupaban mucho los problemas de discriminación y justicia social, y también participó en manifestaciones antinucleares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67699" y="3453255"/>
            <a:ext cx="967764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s-AR" sz="2400" dirty="0" smtClean="0">
                <a:latin typeface="Helvetica LT Std Cond Light" panose="020B0406020202030204" pitchFamily="34" charset="0"/>
              </a:rPr>
              <a:t>Linda trabaja de cajera en un banco</a:t>
            </a:r>
            <a:br>
              <a:rPr lang="es-AR" sz="2400" dirty="0" smtClean="0">
                <a:latin typeface="Helvetica LT Std Cond Light" panose="020B0406020202030204" pitchFamily="34" charset="0"/>
              </a:rPr>
            </a:br>
            <a:endParaRPr lang="es-AR" sz="2400" dirty="0" smtClean="0">
              <a:latin typeface="Helvetica LT Std Cond Light" panose="020B040602020203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AR" sz="2400" dirty="0" smtClean="0">
                <a:latin typeface="Helvetica LT Std Cond Light" panose="020B0406020202030204" pitchFamily="34" charset="0"/>
              </a:rPr>
              <a:t>Linda es profesora de una escuela primaria</a:t>
            </a:r>
            <a:br>
              <a:rPr lang="es-AR" sz="2400" dirty="0" smtClean="0">
                <a:latin typeface="Helvetica LT Std Cond Light" panose="020B0406020202030204" pitchFamily="34" charset="0"/>
              </a:rPr>
            </a:br>
            <a:endParaRPr lang="es-AR" sz="2400" dirty="0" smtClean="0">
              <a:latin typeface="Helvetica LT Std Cond Light" panose="020B040602020203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AR" sz="2400" dirty="0" smtClean="0">
                <a:latin typeface="Helvetica LT Std Cond Light" panose="020B0406020202030204" pitchFamily="34" charset="0"/>
              </a:rPr>
              <a:t>Linda es vendedora de seguros</a:t>
            </a:r>
            <a:br>
              <a:rPr lang="es-AR" sz="2400" dirty="0" smtClean="0">
                <a:latin typeface="Helvetica LT Std Cond Light" panose="020B0406020202030204" pitchFamily="34" charset="0"/>
              </a:rPr>
            </a:br>
            <a:endParaRPr lang="es-AR" sz="2400" dirty="0" smtClean="0">
              <a:latin typeface="Helvetica LT Std Cond Light" panose="020B040602020203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AR" sz="2400" dirty="0" smtClean="0">
                <a:latin typeface="Helvetica LT Std Cond Light" panose="020B0406020202030204" pitchFamily="34" charset="0"/>
              </a:rPr>
              <a:t>Linda trabaja de cajera en un banco y es un miembro activo del movimiento feminista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0" y="2644882"/>
            <a:ext cx="4549643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             ¿A que categoría pertenece?</a:t>
            </a:r>
            <a:endParaRPr lang="es-AR" sz="24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13486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4" y="1064423"/>
            <a:ext cx="6565539" cy="3676702"/>
          </a:xfrm>
          <a:prstGeom prst="rect">
            <a:avLst/>
          </a:prstGeom>
        </p:spPr>
      </p:pic>
      <p:sp>
        <p:nvSpPr>
          <p:cNvPr id="16" name="Pentagon 15"/>
          <p:cNvSpPr/>
          <p:nvPr/>
        </p:nvSpPr>
        <p:spPr>
          <a:xfrm>
            <a:off x="5158638" y="4741125"/>
            <a:ext cx="2498037" cy="1765738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b="1" dirty="0" smtClean="0">
                <a:latin typeface="Helvetica LT Std Cond Light" panose="020B0406020202030204" pitchFamily="34" charset="0"/>
              </a:rPr>
              <a:t>Reporte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0" y="-1"/>
            <a:ext cx="6842234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2800" b="1" dirty="0" smtClean="0">
                <a:latin typeface="Helvetica LT Std Cond Light" panose="020B0406020202030204" pitchFamily="34" charset="0"/>
              </a:rPr>
              <a:t>¿Por qué preocuparse por la limpieza de datos?</a:t>
            </a:r>
            <a:endParaRPr lang="es-AR" sz="2800" b="1" dirty="0">
              <a:latin typeface="Helvetica LT Std Cond Light" panose="020B0406020202030204" pitchFamily="34" charset="0"/>
            </a:endParaRPr>
          </a:p>
        </p:txBody>
      </p:sp>
      <p:sp>
        <p:nvSpPr>
          <p:cNvPr id="14" name="Pentagon 13"/>
          <p:cNvSpPr/>
          <p:nvPr/>
        </p:nvSpPr>
        <p:spPr>
          <a:xfrm>
            <a:off x="3574504" y="4741125"/>
            <a:ext cx="2498037" cy="1765738"/>
          </a:xfrm>
          <a:prstGeom prst="homePlat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b="1" dirty="0" smtClean="0">
                <a:latin typeface="Helvetica LT Std Cond Light" panose="020B0406020202030204" pitchFamily="34" charset="0"/>
              </a:rPr>
              <a:t>Análisis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sp>
        <p:nvSpPr>
          <p:cNvPr id="9" name="Pentagon 8"/>
          <p:cNvSpPr/>
          <p:nvPr/>
        </p:nvSpPr>
        <p:spPr>
          <a:xfrm>
            <a:off x="1815356" y="4741125"/>
            <a:ext cx="2657639" cy="1765738"/>
          </a:xfrm>
          <a:prstGeom prst="homePlat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b="1" dirty="0" smtClean="0">
                <a:latin typeface="Helvetica LT Std Cond Light" panose="020B0406020202030204" pitchFamily="34" charset="0"/>
              </a:rPr>
              <a:t>Limpieza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sp>
        <p:nvSpPr>
          <p:cNvPr id="3" name="Pentagon 2"/>
          <p:cNvSpPr/>
          <p:nvPr/>
        </p:nvSpPr>
        <p:spPr>
          <a:xfrm>
            <a:off x="276694" y="4741125"/>
            <a:ext cx="2498037" cy="1765738"/>
          </a:xfrm>
          <a:prstGeom prst="homePlate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 smtClean="0">
                <a:latin typeface="Helvetica LT Std Cond Light" panose="020B0406020202030204" pitchFamily="34" charset="0"/>
              </a:rPr>
              <a:t>Recolección </a:t>
            </a:r>
          </a:p>
        </p:txBody>
      </p:sp>
      <p:pic>
        <p:nvPicPr>
          <p:cNvPr id="17" name="Picture 16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43" y="6245614"/>
            <a:ext cx="546310" cy="5224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3282" y="1168057"/>
            <a:ext cx="7118792" cy="4271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3974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4" grpId="0" animBg="1"/>
      <p:bldP spid="9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0" y="-1"/>
            <a:ext cx="3995058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2800" dirty="0" smtClean="0">
                <a:latin typeface="Helvetica LT Std Cond Light" panose="020B0406020202030204" pitchFamily="34" charset="0"/>
              </a:rPr>
              <a:t>Explorando los datos en bruto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43" y="6245614"/>
            <a:ext cx="546310" cy="52249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86141" y="2034352"/>
            <a:ext cx="435888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AR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Entender la estructura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AR" sz="3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Helvetica LT Std Cond Light" panose="020B04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AR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Mirar los datos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AR" sz="3600" b="1" dirty="0">
              <a:solidFill>
                <a:schemeClr val="tx1">
                  <a:lumMod val="75000"/>
                  <a:lumOff val="25000"/>
                </a:schemeClr>
              </a:solidFill>
              <a:latin typeface="Helvetica LT Std Cond Light" panose="020B04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AR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Visualizarlos</a:t>
            </a:r>
            <a:endParaRPr lang="es-AR" sz="3600" b="1" dirty="0">
              <a:solidFill>
                <a:schemeClr val="tx1">
                  <a:lumMod val="75000"/>
                  <a:lumOff val="25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3" name="Right Brace 2"/>
          <p:cNvSpPr/>
          <p:nvPr/>
        </p:nvSpPr>
        <p:spPr>
          <a:xfrm>
            <a:off x="4770617" y="1986003"/>
            <a:ext cx="409903" cy="2942897"/>
          </a:xfrm>
          <a:prstGeom prst="rightBrace">
            <a:avLst/>
          </a:prstGeom>
          <a:ln w="38100">
            <a:solidFill>
              <a:srgbClr val="3D6F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TextBox 3"/>
          <p:cNvSpPr txBox="1"/>
          <p:nvPr/>
        </p:nvSpPr>
        <p:spPr>
          <a:xfrm>
            <a:off x="5603777" y="3111117"/>
            <a:ext cx="1595309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AR" sz="3600" b="1" dirty="0" smtClean="0">
                <a:latin typeface="Helvetica LT Std Cond Light" panose="020B0406020202030204" pitchFamily="34" charset="0"/>
              </a:rPr>
              <a:t>¿Cómo?</a:t>
            </a:r>
            <a:endParaRPr lang="es-AR" sz="3600" b="1" dirty="0">
              <a:latin typeface="Helvetica LT Std Cond Light" panose="020B0406020202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2622" y="830872"/>
            <a:ext cx="2284550" cy="7214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722" y="4408842"/>
            <a:ext cx="1429081" cy="142908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062" y="4625850"/>
            <a:ext cx="898619" cy="87882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9572" y="2562214"/>
            <a:ext cx="1767600" cy="119523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2343" y="2094767"/>
            <a:ext cx="1735884" cy="1345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6251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43" y="6245614"/>
            <a:ext cx="546310" cy="52249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7356" y="2415860"/>
            <a:ext cx="57416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Helvetica LT Std Cond Light" panose="020B0406020202030204" pitchFamily="34" charset="0"/>
              </a:rPr>
              <a:t>R es un entorno y lenguaje de programación con un enfoque al análisis estadístico.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250" y="1006793"/>
            <a:ext cx="1334901" cy="103436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5352" y="1188883"/>
            <a:ext cx="898619" cy="8788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rot="10800000" flipV="1">
            <a:off x="6342992" y="2405870"/>
            <a:ext cx="57018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 LT Std Cond Light" panose="020B0406020202030204" pitchFamily="34" charset="0"/>
              </a:rPr>
              <a:t>Excel </a:t>
            </a:r>
            <a:r>
              <a:rPr lang="es-AR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Helvetica LT Std Cond Light" panose="020B0406020202030204" pitchFamily="34" charset="0"/>
              </a:rPr>
              <a:t>es una aplicación de hojas de cálculo utilizada en tareas financieras y </a:t>
            </a:r>
            <a:r>
              <a:rPr lang="es-AR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 LT Std Cond Light" panose="020B0406020202030204" pitchFamily="34" charset="0"/>
              </a:rPr>
              <a:t>contables</a:t>
            </a:r>
            <a:r>
              <a:rPr lang="es-AR" sz="2800" dirty="0" smtClean="0">
                <a:latin typeface="Helvetica LT Std Cond Light" panose="020B0406020202030204" pitchFamily="34" charset="0"/>
              </a:rPr>
              <a:t>.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  <p:cxnSp>
        <p:nvCxnSpPr>
          <p:cNvPr id="8" name="Straight Connector 7"/>
          <p:cNvCxnSpPr>
            <a:endCxn id="10" idx="0"/>
          </p:cNvCxnSpPr>
          <p:nvPr/>
        </p:nvCxnSpPr>
        <p:spPr>
          <a:xfrm>
            <a:off x="6096000" y="2415860"/>
            <a:ext cx="0" cy="4363312"/>
          </a:xfrm>
          <a:prstGeom prst="line">
            <a:avLst/>
          </a:prstGeom>
          <a:ln w="349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342991" y="3674186"/>
            <a:ext cx="561252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Es más conocido y usado.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Es de uso intuitivo al inicio.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Brinda una solución práctica a pocos conjuntos de datos.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Es pago, tanto el núcleo del programa, como la mayoría de los </a:t>
            </a:r>
            <a:r>
              <a:rPr lang="es-AR" sz="2400" dirty="0" err="1" smtClean="0">
                <a:latin typeface="Helvetica LT Std Cond Light" panose="020B0406020202030204" pitchFamily="34" charset="0"/>
              </a:rPr>
              <a:t>plugins</a:t>
            </a:r>
            <a:r>
              <a:rPr lang="es-AR" sz="2400" dirty="0" smtClean="0">
                <a:latin typeface="Helvetica LT Std Cond Light" panose="020B0406020202030204" pitchFamily="34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Se ralentiza con el mayor uso de datos </a:t>
            </a:r>
            <a:r>
              <a:rPr lang="es-AR" sz="2400" dirty="0">
                <a:latin typeface="Helvetica LT Std Cond Light" panose="020B0406020202030204" pitchFamily="34" charset="0"/>
              </a:rPr>
              <a:t>y</a:t>
            </a:r>
            <a:r>
              <a:rPr lang="es-AR" sz="2400" dirty="0" smtClean="0">
                <a:latin typeface="Helvetica LT Std Cond Light" panose="020B0406020202030204" pitchFamily="34" charset="0"/>
              </a:rPr>
              <a:t> gráficos.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8763" y="3674186"/>
            <a:ext cx="55006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Es conocido por especialistas.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Su uso requiere aprender a programar.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Brinda una solución práctica a grandes. conjuntos de datos.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Es gratuito, tanto el núcleo como las librerías de paquetes.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Brinda mayor velocidad de procesamiento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0" y="-1"/>
            <a:ext cx="4669972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2800" dirty="0" smtClean="0">
                <a:latin typeface="Helvetica LT Std Cond Light" panose="020B0406020202030204" pitchFamily="34" charset="0"/>
              </a:rPr>
              <a:t>Algunas herramientas para explorar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2931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43" y="6245614"/>
            <a:ext cx="546310" cy="52249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340" y="1537653"/>
            <a:ext cx="5650489" cy="268750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784465" y="872195"/>
            <a:ext cx="379123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Hay 3 reglas que se deben cumplir para considerar que un </a:t>
            </a:r>
            <a:r>
              <a:rPr lang="es-AR" sz="26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data </a:t>
            </a:r>
            <a:r>
              <a:rPr lang="es-AR" sz="2600" i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frame</a:t>
            </a:r>
            <a:r>
              <a:rPr lang="es-AR" sz="26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 </a:t>
            </a:r>
            <a:r>
              <a:rPr lang="es-AR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este ordenado:</a:t>
            </a:r>
          </a:p>
          <a:p>
            <a:pPr algn="just"/>
            <a:endParaRPr lang="es-AR" sz="2600" dirty="0" smtClean="0">
              <a:solidFill>
                <a:schemeClr val="tx1">
                  <a:lumMod val="75000"/>
                  <a:lumOff val="25000"/>
                </a:schemeClr>
              </a:solidFill>
              <a:latin typeface="Helvetica LT Std Cond Light" panose="020B0406020202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AR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    Cada variable debe tener su propia columna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AR" sz="2600" dirty="0" smtClean="0">
              <a:solidFill>
                <a:schemeClr val="tx1">
                  <a:lumMod val="75000"/>
                  <a:lumOff val="25000"/>
                </a:schemeClr>
              </a:solidFill>
              <a:latin typeface="Helvetica LT Std Cond Light" panose="020B0406020202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AR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    Cada observación debe tener su propia fila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AR" sz="2600" dirty="0" smtClean="0">
              <a:solidFill>
                <a:schemeClr val="tx1">
                  <a:lumMod val="75000"/>
                  <a:lumOff val="25000"/>
                </a:schemeClr>
              </a:solidFill>
              <a:latin typeface="Helvetica LT Std Cond Light" panose="020B0406020202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AR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    Cada valor deber tener su propia celda</a:t>
            </a:r>
            <a:endParaRPr lang="es-AR" sz="2600" dirty="0">
              <a:solidFill>
                <a:schemeClr val="tx1">
                  <a:lumMod val="75000"/>
                  <a:lumOff val="25000"/>
                </a:schemeClr>
              </a:solidFill>
              <a:latin typeface="Helvetica LT Std Cond Light" panose="020B040602020203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35357" y="2758899"/>
            <a:ext cx="7485815" cy="560120"/>
            <a:chOff x="235357" y="2758899"/>
            <a:chExt cx="7485815" cy="560120"/>
          </a:xfrm>
        </p:grpSpPr>
        <p:sp>
          <p:nvSpPr>
            <p:cNvPr id="14" name="Rectangle 13"/>
            <p:cNvSpPr/>
            <p:nvPr/>
          </p:nvSpPr>
          <p:spPr>
            <a:xfrm rot="16200000">
              <a:off x="2924845" y="69411"/>
              <a:ext cx="560120" cy="5939096"/>
            </a:xfrm>
            <a:prstGeom prst="rect">
              <a:avLst/>
            </a:prstGeom>
            <a:solidFill>
              <a:srgbClr val="3D6F9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6210437" y="2838903"/>
              <a:ext cx="151073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AR" sz="2000" b="1" dirty="0" smtClean="0">
                  <a:solidFill>
                    <a:srgbClr val="FF0000"/>
                  </a:solidFill>
                </a:rPr>
                <a:t>Observación</a:t>
              </a:r>
              <a:endParaRPr lang="es-AR" sz="2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881352" y="1418897"/>
            <a:ext cx="1061546" cy="3521477"/>
            <a:chOff x="1881352" y="1418897"/>
            <a:chExt cx="1061546" cy="3521477"/>
          </a:xfrm>
        </p:grpSpPr>
        <p:sp>
          <p:nvSpPr>
            <p:cNvPr id="3" name="Rectangle 2"/>
            <p:cNvSpPr/>
            <p:nvPr/>
          </p:nvSpPr>
          <p:spPr>
            <a:xfrm>
              <a:off x="1881352" y="1418897"/>
              <a:ext cx="1061546" cy="2953406"/>
            </a:xfrm>
            <a:prstGeom prst="rect">
              <a:avLst/>
            </a:prstGeom>
            <a:solidFill>
              <a:srgbClr val="3D6F9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881352" y="4540264"/>
              <a:ext cx="106016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AR" sz="2000" b="1" dirty="0" smtClean="0">
                  <a:solidFill>
                    <a:srgbClr val="FF0000"/>
                  </a:solidFill>
                </a:rPr>
                <a:t>Variable</a:t>
              </a:r>
              <a:endParaRPr lang="es-AR" sz="20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8" name="Rectangle 7"/>
          <p:cNvSpPr/>
          <p:nvPr/>
        </p:nvSpPr>
        <p:spPr>
          <a:xfrm>
            <a:off x="1981200" y="2838903"/>
            <a:ext cx="783771" cy="382299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7" name="Rectangle 16"/>
          <p:cNvSpPr/>
          <p:nvPr/>
        </p:nvSpPr>
        <p:spPr>
          <a:xfrm>
            <a:off x="0" y="-1"/>
            <a:ext cx="3755572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2800" dirty="0" smtClean="0">
                <a:latin typeface="Helvetica LT Std Cond Light" panose="020B0406020202030204" pitchFamily="34" charset="0"/>
              </a:rPr>
              <a:t>Principios del formato “</a:t>
            </a:r>
            <a:r>
              <a:rPr lang="es-AR" sz="2800" dirty="0" err="1">
                <a:latin typeface="Helvetica LT Std Cond Light" panose="020B0406020202030204" pitchFamily="34" charset="0"/>
              </a:rPr>
              <a:t>t</a:t>
            </a:r>
            <a:r>
              <a:rPr lang="es-AR" sz="2800" dirty="0" err="1" smtClean="0">
                <a:latin typeface="Helvetica LT Std Cond Light" panose="020B0406020202030204" pitchFamily="34" charset="0"/>
              </a:rPr>
              <a:t>idy</a:t>
            </a:r>
            <a:r>
              <a:rPr lang="es-AR" sz="2800" dirty="0" smtClean="0">
                <a:latin typeface="Helvetica LT Std Cond Light" panose="020B0406020202030204" pitchFamily="34" charset="0"/>
              </a:rPr>
              <a:t>”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080" y="4876342"/>
            <a:ext cx="1471749" cy="1699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2070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43" y="6245614"/>
            <a:ext cx="546310" cy="52249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-1"/>
            <a:ext cx="8912772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2800" dirty="0" smtClean="0">
                <a:latin typeface="Helvetica LT Std Cond Light" panose="020B0406020202030204" pitchFamily="34" charset="0"/>
              </a:rPr>
              <a:t>Síntomas (I): Los encabezados de columnas son valores, no variables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89820" y="947954"/>
            <a:ext cx="8834090" cy="280423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7541" y="3990220"/>
            <a:ext cx="5650489" cy="268750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35062" y="947954"/>
            <a:ext cx="4403835" cy="2804239"/>
          </a:xfrm>
          <a:prstGeom prst="rect">
            <a:avLst/>
          </a:prstGeom>
          <a:solidFill>
            <a:srgbClr val="3D6F92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253065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43" y="6245614"/>
            <a:ext cx="546310" cy="52249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381" y="1553312"/>
            <a:ext cx="4473226" cy="38244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0" y="2399730"/>
            <a:ext cx="5774175" cy="1786076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-1"/>
            <a:ext cx="9858704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2800" dirty="0" smtClean="0">
                <a:latin typeface="Helvetica LT Std Cond Light" panose="020B0406020202030204" pitchFamily="34" charset="0"/>
              </a:rPr>
              <a:t>Síntomas (II): Las variables están guardadas tanto en filas como en columnas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338943"/>
            <a:ext cx="5366657" cy="4463143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388121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43" y="6245614"/>
            <a:ext cx="546310" cy="52249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-1"/>
            <a:ext cx="8611737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2800" dirty="0" smtClean="0">
                <a:latin typeface="Helvetica LT Std Cond Light" panose="020B0406020202030204" pitchFamily="34" charset="0"/>
              </a:rPr>
              <a:t>Síntomas (III): Múltiples variables guardadas en la misma columna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915" y="2127646"/>
            <a:ext cx="4874406" cy="23183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6556" y="2127646"/>
            <a:ext cx="6088960" cy="231838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2028497"/>
            <a:ext cx="5486400" cy="2543503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093606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43" y="6245614"/>
            <a:ext cx="546310" cy="52249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-1"/>
            <a:ext cx="3268717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2800" dirty="0" err="1" smtClean="0">
                <a:latin typeface="Helvetica LT Std Cond Light" panose="020B0406020202030204" pitchFamily="34" charset="0"/>
              </a:rPr>
              <a:t>Outliers</a:t>
            </a:r>
            <a:r>
              <a:rPr lang="es-AR" sz="2800" dirty="0" smtClean="0">
                <a:latin typeface="Helvetica LT Std Cond Light" panose="020B0406020202030204" pitchFamily="34" charset="0"/>
              </a:rPr>
              <a:t> (fuera de serie)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1901" y="1264910"/>
            <a:ext cx="8406404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2800" dirty="0" smtClean="0">
                <a:latin typeface="Helvetica LT Std Cond Light" panose="020B0406020202030204" pitchFamily="34" charset="0"/>
              </a:rPr>
              <a:t>Valores extremos que se encuentran distantes de otros valores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AR" sz="2800" dirty="0"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2800" dirty="0" smtClean="0">
                <a:latin typeface="Helvetica LT Std Cond Light" panose="020B0406020202030204" pitchFamily="34" charset="0"/>
              </a:rPr>
              <a:t>Varias causas: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AR" sz="2800" dirty="0">
              <a:latin typeface="Helvetica LT Std Cond Light" panose="020B0406020202030204" pitchFamily="34" charset="0"/>
            </a:endParaRP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s-AR" sz="2800" dirty="0" smtClean="0">
                <a:latin typeface="Helvetica LT Std Cond Light" panose="020B0406020202030204" pitchFamily="34" charset="0"/>
              </a:rPr>
              <a:t>Validez de las mediciones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s-AR" sz="2800" dirty="0" smtClean="0">
                <a:latin typeface="Helvetica LT Std Cond Light" panose="020B0406020202030204" pitchFamily="34" charset="0"/>
              </a:rPr>
              <a:t>Variabilidad en la medición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s-AR" sz="2800" dirty="0" smtClean="0">
                <a:latin typeface="Helvetica LT Std Cond Light" panose="020B0406020202030204" pitchFamily="34" charset="0"/>
              </a:rPr>
              <a:t>Errores en experimentos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s-AR" sz="2800" dirty="0" smtClean="0">
                <a:latin typeface="Helvetica LT Std Cond Light" panose="020B0406020202030204" pitchFamily="34" charset="0"/>
              </a:rPr>
              <a:t>Errores en el ingreso de la información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AR" sz="2800" dirty="0"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2800" dirty="0" smtClean="0">
                <a:latin typeface="Helvetica LT Std Cond Light" panose="020B0406020202030204" pitchFamily="34" charset="0"/>
              </a:rPr>
              <a:t>Deben ser descartados o retenidos, dependiendo de la causa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21369" t="49790" r="39762" b="7979"/>
          <a:stretch/>
        </p:blipFill>
        <p:spPr>
          <a:xfrm>
            <a:off x="6446252" y="1996249"/>
            <a:ext cx="5325446" cy="3254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2592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43" y="6245614"/>
            <a:ext cx="546310" cy="52249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-1"/>
            <a:ext cx="2165131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2800" dirty="0" smtClean="0">
                <a:latin typeface="Helvetica LT Std Cond Light" panose="020B0406020202030204" pitchFamily="34" charset="0"/>
              </a:rPr>
              <a:t>Errores obvios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1053" y="1008701"/>
            <a:ext cx="11549893" cy="55399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-457200" algn="just">
              <a:buFont typeface="Arial" panose="020B0604020202020204" pitchFamily="34" charset="0"/>
              <a:buChar char="•"/>
            </a:pPr>
            <a:r>
              <a:rPr lang="es-AR" sz="2800" dirty="0">
                <a:latin typeface="Helvetica LT Std Cond Light" panose="020B0406020202030204" pitchFamily="34" charset="0"/>
              </a:rPr>
              <a:t>Pueden aparecer en múltiples formas</a:t>
            </a:r>
          </a:p>
          <a:p>
            <a:pPr indent="-457200" algn="just">
              <a:buFont typeface="Arial" panose="020B0604020202020204" pitchFamily="34" charset="0"/>
              <a:buChar char="•"/>
            </a:pPr>
            <a:endParaRPr lang="es-AR" sz="2800" dirty="0">
              <a:latin typeface="Helvetica LT Std Cond Light" panose="020B0406020202030204" pitchFamily="34" charset="0"/>
            </a:endParaRPr>
          </a:p>
          <a:p>
            <a:pPr lvl="2" indent="-457200" algn="just">
              <a:buFont typeface="Arial" panose="020B0604020202020204" pitchFamily="34" charset="0"/>
              <a:buChar char="•"/>
            </a:pPr>
            <a:r>
              <a:rPr lang="es-AR" sz="2800" dirty="0">
                <a:latin typeface="Helvetica LT Std Cond Light" panose="020B0406020202030204" pitchFamily="34" charset="0"/>
              </a:rPr>
              <a:t>Valores tan extremos que no pueden ser plausibles (persona con edad de 348 años</a:t>
            </a:r>
            <a:r>
              <a:rPr lang="es-AR" sz="2800" dirty="0" smtClean="0">
                <a:latin typeface="Helvetica LT Std Cond Light" panose="020B0406020202030204" pitchFamily="34" charset="0"/>
              </a:rPr>
              <a:t>)</a:t>
            </a:r>
            <a:endParaRPr lang="es-AR" sz="2800" dirty="0">
              <a:latin typeface="Helvetica LT Std Cond Light" panose="020B0406020202030204" pitchFamily="34" charset="0"/>
            </a:endParaRPr>
          </a:p>
          <a:p>
            <a:pPr lvl="2" indent="-457200" algn="just">
              <a:buFont typeface="Arial" panose="020B0604020202020204" pitchFamily="34" charset="0"/>
              <a:buChar char="•"/>
            </a:pPr>
            <a:r>
              <a:rPr lang="es-AR" sz="2800" dirty="0">
                <a:latin typeface="Helvetica LT Std Cond Light" panose="020B0406020202030204" pitchFamily="34" charset="0"/>
              </a:rPr>
              <a:t>Valores que no tienen sentido (persona con edad negativa)</a:t>
            </a:r>
          </a:p>
          <a:p>
            <a:pPr indent="-457200" algn="just">
              <a:buFont typeface="Arial" panose="020B0604020202020204" pitchFamily="34" charset="0"/>
              <a:buChar char="•"/>
            </a:pPr>
            <a:endParaRPr lang="es-AR" sz="2800" dirty="0">
              <a:latin typeface="Helvetica LT Std Cond Light" panose="020B0406020202030204" pitchFamily="34" charset="0"/>
            </a:endParaRPr>
          </a:p>
          <a:p>
            <a:pPr indent="-457200" algn="just">
              <a:buFont typeface="Arial" panose="020B0604020202020204" pitchFamily="34" charset="0"/>
              <a:buChar char="•"/>
            </a:pPr>
            <a:r>
              <a:rPr lang="es-AR" sz="2800" dirty="0">
                <a:latin typeface="Helvetica LT Std Cond Light" panose="020B0406020202030204" pitchFamily="34" charset="0"/>
              </a:rPr>
              <a:t>Múltiples </a:t>
            </a:r>
            <a:r>
              <a:rPr lang="es-AR" sz="2800" dirty="0" smtClean="0">
                <a:latin typeface="Helvetica LT Std Cond Light" panose="020B0406020202030204" pitchFamily="34" charset="0"/>
              </a:rPr>
              <a:t>causas</a:t>
            </a:r>
            <a:r>
              <a:rPr lang="es-AR" sz="2800" dirty="0">
                <a:latin typeface="Helvetica LT Std Cond Light" panose="020B0406020202030204" pitchFamily="34" charset="0"/>
              </a:rPr>
              <a:t>:</a:t>
            </a:r>
          </a:p>
          <a:p>
            <a:pPr indent="-457200" algn="just">
              <a:buFont typeface="Arial" panose="020B0604020202020204" pitchFamily="34" charset="0"/>
              <a:buChar char="•"/>
            </a:pPr>
            <a:endParaRPr lang="es-AR" sz="2800" dirty="0">
              <a:latin typeface="Helvetica LT Std Cond Light" panose="020B0406020202030204" pitchFamily="34" charset="0"/>
            </a:endParaRPr>
          </a:p>
          <a:p>
            <a:pPr lvl="2" indent="-457200" algn="just">
              <a:buFont typeface="Arial" panose="020B0604020202020204" pitchFamily="34" charset="0"/>
              <a:buChar char="•"/>
            </a:pPr>
            <a:r>
              <a:rPr lang="es-AR" sz="2800" dirty="0">
                <a:latin typeface="Helvetica LT Std Cond Light" panose="020B0406020202030204" pitchFamily="34" charset="0"/>
              </a:rPr>
              <a:t>Errores de </a:t>
            </a:r>
            <a:r>
              <a:rPr lang="es-AR" sz="2800" dirty="0" smtClean="0">
                <a:latin typeface="Helvetica LT Std Cond Light" panose="020B0406020202030204" pitchFamily="34" charset="0"/>
              </a:rPr>
              <a:t>medición</a:t>
            </a:r>
            <a:endParaRPr lang="es-AR" sz="2800" dirty="0">
              <a:latin typeface="Helvetica LT Std Cond Light" panose="020B0406020202030204" pitchFamily="34" charset="0"/>
            </a:endParaRPr>
          </a:p>
          <a:p>
            <a:pPr lvl="2" indent="-457200" algn="just">
              <a:buFont typeface="Arial" panose="020B0604020202020204" pitchFamily="34" charset="0"/>
              <a:buChar char="•"/>
            </a:pPr>
            <a:r>
              <a:rPr lang="es-AR" sz="2800" dirty="0">
                <a:latin typeface="Helvetica LT Std Cond Light" panose="020B0406020202030204" pitchFamily="34" charset="0"/>
              </a:rPr>
              <a:t>Errores de ingreso de </a:t>
            </a:r>
            <a:r>
              <a:rPr lang="es-AR" sz="2800" dirty="0" smtClean="0">
                <a:latin typeface="Helvetica LT Std Cond Light" panose="020B0406020202030204" pitchFamily="34" charset="0"/>
              </a:rPr>
              <a:t>información</a:t>
            </a:r>
            <a:endParaRPr lang="es-AR" sz="2800" dirty="0">
              <a:latin typeface="Helvetica LT Std Cond Light" panose="020B0406020202030204" pitchFamily="34" charset="0"/>
            </a:endParaRPr>
          </a:p>
          <a:p>
            <a:pPr lvl="2" indent="-457200" algn="just">
              <a:buFont typeface="Arial" panose="020B0604020202020204" pitchFamily="34" charset="0"/>
              <a:buChar char="•"/>
            </a:pPr>
            <a:r>
              <a:rPr lang="es-AR" sz="2800" dirty="0">
                <a:latin typeface="Helvetica LT Std Cond Light" panose="020B0406020202030204" pitchFamily="34" charset="0"/>
              </a:rPr>
              <a:t>Codificación especial (por ejemplo, que 99 signifique no sabe / no contesta</a:t>
            </a:r>
          </a:p>
          <a:p>
            <a:pPr indent="-457200" algn="just">
              <a:buFont typeface="Arial" panose="020B0604020202020204" pitchFamily="34" charset="0"/>
              <a:buChar char="•"/>
            </a:pPr>
            <a:endParaRPr lang="es-AR" sz="2800" dirty="0">
              <a:latin typeface="Helvetica LT Std Cond Light" panose="020B0406020202030204" pitchFamily="34" charset="0"/>
            </a:endParaRPr>
          </a:p>
          <a:p>
            <a:pPr indent="-457200" algn="just">
              <a:buFont typeface="Arial" panose="020B0604020202020204" pitchFamily="34" charset="0"/>
              <a:buChar char="•"/>
            </a:pPr>
            <a:r>
              <a:rPr lang="es-AR" sz="2800" dirty="0">
                <a:latin typeface="Helvetica LT Std Cond Light" panose="020B0406020202030204" pitchFamily="34" charset="0"/>
              </a:rPr>
              <a:t>Generalmente deben ser reemplazados o removidos.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3198035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ounded Rectangle 35"/>
          <p:cNvSpPr/>
          <p:nvPr/>
        </p:nvSpPr>
        <p:spPr>
          <a:xfrm>
            <a:off x="4309052" y="2253789"/>
            <a:ext cx="4736977" cy="2295774"/>
          </a:xfrm>
          <a:prstGeom prst="roundRect">
            <a:avLst/>
          </a:prstGeom>
          <a:solidFill>
            <a:srgbClr val="90B7CC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43" y="6245614"/>
            <a:ext cx="546310" cy="52249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-1"/>
            <a:ext cx="2879834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2800" dirty="0" smtClean="0">
                <a:latin typeface="Helvetica LT Std Cond Light" panose="020B0406020202030204" pitchFamily="34" charset="0"/>
              </a:rPr>
              <a:t>El proceso del taller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99962" y="2968492"/>
            <a:ext cx="12330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b="1" dirty="0" smtClean="0">
                <a:latin typeface="Helvetica LT Std Cond Light" panose="020B0406020202030204" pitchFamily="34" charset="0"/>
              </a:rPr>
              <a:t>Importar</a:t>
            </a:r>
          </a:p>
          <a:p>
            <a:pPr algn="ctr"/>
            <a:r>
              <a:rPr lang="es-AR" sz="2400" b="1" dirty="0" smtClean="0">
                <a:latin typeface="Helvetica LT Std Cond Light" panose="020B0406020202030204" pitchFamily="34" charset="0"/>
              </a:rPr>
              <a:t>los datos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60077" y="3153157"/>
            <a:ext cx="672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AR" sz="2400" b="1" dirty="0" err="1" smtClean="0">
                <a:latin typeface="Helvetica LT Std Cond Light" panose="020B0406020202030204" pitchFamily="34" charset="0"/>
              </a:rPr>
              <a:t>Tidy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460039" y="3153156"/>
            <a:ext cx="22089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AR" sz="2400" b="1" dirty="0" smtClean="0">
                <a:latin typeface="Helvetica LT Std Cond Light" panose="020B0406020202030204" pitchFamily="34" charset="0"/>
              </a:rPr>
              <a:t>Transformaciones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83126" y="2259494"/>
            <a:ext cx="19672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AR" sz="2400" b="1" dirty="0" smtClean="0">
                <a:latin typeface="Helvetica LT Std Cond Light" panose="020B0406020202030204" pitchFamily="34" charset="0"/>
              </a:rPr>
              <a:t>Visualizaciones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039981" y="3976533"/>
            <a:ext cx="10534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AR" sz="2400" b="1" dirty="0" smtClean="0">
                <a:latin typeface="Helvetica LT Std Cond Light" panose="020B0406020202030204" pitchFamily="34" charset="0"/>
              </a:rPr>
              <a:t>Modelo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903408" y="3170843"/>
            <a:ext cx="18373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AR" sz="2400" b="1" dirty="0" smtClean="0">
                <a:latin typeface="Helvetica LT Std Cond Light" panose="020B0406020202030204" pitchFamily="34" charset="0"/>
              </a:rPr>
              <a:t>Comunicación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309052" y="4604518"/>
            <a:ext cx="18277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A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Entendimiento</a:t>
            </a:r>
            <a:endParaRPr lang="es-AR" sz="2400" b="1" dirty="0">
              <a:solidFill>
                <a:schemeClr val="tx1">
                  <a:lumMod val="65000"/>
                  <a:lumOff val="35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39048" y="5311500"/>
            <a:ext cx="12939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A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Programa</a:t>
            </a:r>
            <a:endParaRPr lang="es-AR" sz="2400" b="1" dirty="0">
              <a:solidFill>
                <a:schemeClr val="tx1">
                  <a:lumMod val="65000"/>
                  <a:lumOff val="35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093075" y="1638097"/>
            <a:ext cx="10685268" cy="3543503"/>
          </a:xfrm>
          <a:prstGeom prst="roundRect">
            <a:avLst/>
          </a:prstGeom>
          <a:noFill/>
          <a:ln w="38100">
            <a:solidFill>
              <a:srgbClr val="3D6F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cxnSp>
        <p:nvCxnSpPr>
          <p:cNvPr id="22" name="Straight Arrow Connector 21"/>
          <p:cNvCxnSpPr>
            <a:stCxn id="2" idx="3"/>
            <a:endCxn id="3" idx="1"/>
          </p:cNvCxnSpPr>
          <p:nvPr/>
        </p:nvCxnSpPr>
        <p:spPr>
          <a:xfrm flipV="1">
            <a:off x="2532992" y="3383990"/>
            <a:ext cx="627085" cy="1"/>
          </a:xfrm>
          <a:prstGeom prst="straightConnector1">
            <a:avLst/>
          </a:prstGeom>
          <a:ln w="38100">
            <a:solidFill>
              <a:srgbClr val="3D6F9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3" idx="3"/>
            <a:endCxn id="15" idx="1"/>
          </p:cNvCxnSpPr>
          <p:nvPr/>
        </p:nvCxnSpPr>
        <p:spPr>
          <a:xfrm flipV="1">
            <a:off x="3832954" y="3383989"/>
            <a:ext cx="627085" cy="1"/>
          </a:xfrm>
          <a:prstGeom prst="straightConnector1">
            <a:avLst/>
          </a:prstGeom>
          <a:ln w="38100">
            <a:solidFill>
              <a:srgbClr val="3D6F9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urved Connector 25"/>
          <p:cNvCxnSpPr>
            <a:stCxn id="15" idx="0"/>
            <a:endCxn id="17" idx="1"/>
          </p:cNvCxnSpPr>
          <p:nvPr/>
        </p:nvCxnSpPr>
        <p:spPr>
          <a:xfrm rot="5400000" flipH="1" flipV="1">
            <a:off x="5742403" y="2312433"/>
            <a:ext cx="662829" cy="1018618"/>
          </a:xfrm>
          <a:prstGeom prst="curvedConnector2">
            <a:avLst/>
          </a:prstGeom>
          <a:ln w="38100">
            <a:solidFill>
              <a:srgbClr val="3D6F9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urved Connector 31"/>
          <p:cNvCxnSpPr>
            <a:stCxn id="17" idx="3"/>
            <a:endCxn id="18" idx="3"/>
          </p:cNvCxnSpPr>
          <p:nvPr/>
        </p:nvCxnSpPr>
        <p:spPr>
          <a:xfrm flipH="1">
            <a:off x="8093475" y="2490327"/>
            <a:ext cx="456856" cy="1717039"/>
          </a:xfrm>
          <a:prstGeom prst="curvedConnector3">
            <a:avLst>
              <a:gd name="adj1" fmla="val -50038"/>
            </a:avLst>
          </a:prstGeom>
          <a:ln w="38100">
            <a:solidFill>
              <a:srgbClr val="3D6F9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urved Connector 33"/>
          <p:cNvCxnSpPr>
            <a:stCxn id="18" idx="1"/>
            <a:endCxn id="15" idx="2"/>
          </p:cNvCxnSpPr>
          <p:nvPr/>
        </p:nvCxnSpPr>
        <p:spPr>
          <a:xfrm rot="10800000">
            <a:off x="5564509" y="3614822"/>
            <a:ext cx="1475473" cy="592545"/>
          </a:xfrm>
          <a:prstGeom prst="curvedConnector2">
            <a:avLst/>
          </a:prstGeom>
          <a:ln w="38100">
            <a:solidFill>
              <a:srgbClr val="3D6F9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36" idx="3"/>
            <a:endCxn id="19" idx="1"/>
          </p:cNvCxnSpPr>
          <p:nvPr/>
        </p:nvCxnSpPr>
        <p:spPr>
          <a:xfrm>
            <a:off x="9046029" y="3401676"/>
            <a:ext cx="857379" cy="0"/>
          </a:xfrm>
          <a:prstGeom prst="straightConnector1">
            <a:avLst/>
          </a:prstGeom>
          <a:ln w="38100">
            <a:solidFill>
              <a:srgbClr val="3D6F9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6204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43" y="6245614"/>
            <a:ext cx="546310" cy="52249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-1"/>
            <a:ext cx="2879834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2800" dirty="0" smtClean="0">
                <a:latin typeface="Helvetica LT Std Cond Light" panose="020B0406020202030204" pitchFamily="34" charset="0"/>
              </a:rPr>
              <a:t>Portal Datos Abiertos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t="3121" r="6666" b="6428"/>
          <a:stretch/>
        </p:blipFill>
        <p:spPr>
          <a:xfrm>
            <a:off x="592333" y="811493"/>
            <a:ext cx="10040382" cy="5473262"/>
          </a:xfrm>
          <a:prstGeom prst="rect">
            <a:avLst/>
          </a:prstGeom>
        </p:spPr>
      </p:pic>
      <p:pic>
        <p:nvPicPr>
          <p:cNvPr id="8" name="Picture 7">
            <a:hlinkClick r:id="rId6"/>
          </p:cNvPr>
          <p:cNvPicPr>
            <a:picLocks noChangeAspect="1"/>
          </p:cNvPicPr>
          <p:nvPr/>
        </p:nvPicPr>
        <p:blipFill rotWithShape="1">
          <a:blip r:embed="rId7"/>
          <a:srcRect r="1699" b="7922"/>
          <a:stretch/>
        </p:blipFill>
        <p:spPr>
          <a:xfrm>
            <a:off x="592333" y="821872"/>
            <a:ext cx="10548633" cy="5557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8972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43" y="6245614"/>
            <a:ext cx="546310" cy="52249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-1"/>
            <a:ext cx="2879834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2800" dirty="0" smtClean="0">
                <a:latin typeface="Helvetica LT Std Cond Light" panose="020B0406020202030204" pitchFamily="34" charset="0"/>
              </a:rPr>
              <a:t>Portal Datos Abiertos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  <p:pic>
        <p:nvPicPr>
          <p:cNvPr id="5" name="Picture 4">
            <a:hlinkClick r:id="rId5"/>
          </p:cNvPr>
          <p:cNvPicPr>
            <a:picLocks noChangeAspect="1"/>
          </p:cNvPicPr>
          <p:nvPr/>
        </p:nvPicPr>
        <p:blipFill rotWithShape="1">
          <a:blip r:embed="rId6"/>
          <a:srcRect t="3121" r="6666" b="6428"/>
          <a:stretch/>
        </p:blipFill>
        <p:spPr>
          <a:xfrm>
            <a:off x="998483" y="811494"/>
            <a:ext cx="9634232" cy="525186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/>
          <a:srcRect r="1527" b="8634"/>
          <a:stretch/>
        </p:blipFill>
        <p:spPr>
          <a:xfrm>
            <a:off x="644884" y="782910"/>
            <a:ext cx="10117708" cy="5280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1965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43" y="6245614"/>
            <a:ext cx="546310" cy="52249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-1" y="-1"/>
            <a:ext cx="6001408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2800" dirty="0">
                <a:latin typeface="Helvetica LT Std Cond Light" panose="020B0406020202030204" pitchFamily="34" charset="0"/>
              </a:rPr>
              <a:t>Procedimiento judicial en lo </a:t>
            </a:r>
            <a:r>
              <a:rPr lang="es-AR" sz="2800" dirty="0" smtClean="0">
                <a:latin typeface="Helvetica LT Std Cond Light" panose="020B0406020202030204" pitchFamily="34" charset="0"/>
              </a:rPr>
              <a:t>civil: definiciones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  <p:sp>
        <p:nvSpPr>
          <p:cNvPr id="8" name="CuadroTexto 2"/>
          <p:cNvSpPr txBox="1"/>
          <p:nvPr/>
        </p:nvSpPr>
        <p:spPr>
          <a:xfrm>
            <a:off x="380084" y="1242687"/>
            <a:ext cx="11444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800" b="1" dirty="0">
                <a:latin typeface="Helvetica LT Std Cond Light" panose="020B0406020202030204"/>
              </a:rPr>
              <a:t>Causa:</a:t>
            </a:r>
            <a:r>
              <a:rPr lang="es-AR" sz="2800" dirty="0">
                <a:latin typeface="Helvetica LT Std Cond Light" panose="020B0406020202030204"/>
              </a:rPr>
              <a:t> es una demanda que se hace en busca de lograr reconocimiento de </a:t>
            </a:r>
            <a:r>
              <a:rPr lang="es-AR" sz="2800" dirty="0" smtClean="0">
                <a:latin typeface="Helvetica LT Std Cond Light" panose="020B0406020202030204"/>
              </a:rPr>
              <a:t>derechos</a:t>
            </a:r>
            <a:endParaRPr lang="es-AR" sz="2800" dirty="0"/>
          </a:p>
        </p:txBody>
      </p:sp>
      <p:sp>
        <p:nvSpPr>
          <p:cNvPr id="9" name="CuadroTexto 3"/>
          <p:cNvSpPr txBox="1"/>
          <p:nvPr/>
        </p:nvSpPr>
        <p:spPr>
          <a:xfrm>
            <a:off x="380085" y="2252544"/>
            <a:ext cx="11444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800" b="1" dirty="0">
                <a:latin typeface="Helvetica LT Std Cond Light" panose="020B0406020202030204"/>
              </a:rPr>
              <a:t>Resolución:  </a:t>
            </a:r>
            <a:r>
              <a:rPr lang="es-AR" sz="2800" dirty="0">
                <a:latin typeface="Helvetica LT Std Cond Light" panose="020B0406020202030204"/>
              </a:rPr>
              <a:t>es la solución que se encuentra al problema</a:t>
            </a:r>
          </a:p>
        </p:txBody>
      </p:sp>
      <p:sp>
        <p:nvSpPr>
          <p:cNvPr id="15" name="CuadroTexto 4"/>
          <p:cNvSpPr txBox="1"/>
          <p:nvPr/>
        </p:nvSpPr>
        <p:spPr>
          <a:xfrm>
            <a:off x="380085" y="3097359"/>
            <a:ext cx="114440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800" b="1" dirty="0">
                <a:latin typeface="Helvetica LT Std Cond Light" panose="020B0406020202030204"/>
              </a:rPr>
              <a:t>Sentencia:</a:t>
            </a:r>
            <a:r>
              <a:rPr lang="es-AR" sz="2800" dirty="0">
                <a:latin typeface="Helvetica LT Std Cond Light" panose="020B0406020202030204"/>
              </a:rPr>
              <a:t> es la </a:t>
            </a:r>
            <a:r>
              <a:rPr lang="es-AR" sz="2800" dirty="0" smtClean="0">
                <a:latin typeface="Helvetica LT Std Cond Light" panose="020B0406020202030204"/>
              </a:rPr>
              <a:t>resolución </a:t>
            </a:r>
            <a:r>
              <a:rPr lang="es-AR" sz="2800" dirty="0">
                <a:latin typeface="Helvetica LT Std Cond Light" panose="020B0406020202030204"/>
              </a:rPr>
              <a:t>judicial que pone fin a una causa en la que se da respuesta a todo lo solicitado por las partes.</a:t>
            </a:r>
          </a:p>
        </p:txBody>
      </p:sp>
      <p:sp>
        <p:nvSpPr>
          <p:cNvPr id="16" name="CuadroTexto 5"/>
          <p:cNvSpPr txBox="1"/>
          <p:nvPr/>
        </p:nvSpPr>
        <p:spPr>
          <a:xfrm>
            <a:off x="1022851" y="4462081"/>
            <a:ext cx="1080128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600" b="1" dirty="0">
                <a:latin typeface="Helvetica LT Std Cond Light" panose="020B0406020202030204"/>
              </a:rPr>
              <a:t>Sentencia de primera instancia: </a:t>
            </a:r>
            <a:r>
              <a:rPr lang="es-AR" sz="2600" dirty="0">
                <a:latin typeface="Helvetica LT Std Cond Light" panose="020B0406020202030204"/>
              </a:rPr>
              <a:t>es la dictada por un juez o tribunal que pone fin a un caso específico</a:t>
            </a:r>
            <a:r>
              <a:rPr lang="es-AR" dirty="0">
                <a:latin typeface="Helvetica LT Std Cond Light" panose="020B0406020202030204"/>
              </a:rPr>
              <a:t>.</a:t>
            </a:r>
          </a:p>
        </p:txBody>
      </p:sp>
      <p:sp>
        <p:nvSpPr>
          <p:cNvPr id="17" name="CuadroTexto 7"/>
          <p:cNvSpPr txBox="1"/>
          <p:nvPr/>
        </p:nvSpPr>
        <p:spPr>
          <a:xfrm>
            <a:off x="1022851" y="5506028"/>
            <a:ext cx="1080128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600" b="1" dirty="0">
                <a:latin typeface="Helvetica LT Std Cond Light" panose="020B0406020202030204"/>
              </a:rPr>
              <a:t>Sentencia de segunda instancia: </a:t>
            </a:r>
            <a:r>
              <a:rPr lang="es-AR" sz="2600" dirty="0">
                <a:latin typeface="Helvetica LT Std Cond Light" panose="020B0406020202030204"/>
              </a:rPr>
              <a:t>la dictan los órganos jurisdiccionales superiores al de primer instancia.</a:t>
            </a:r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917748" y="4432058"/>
            <a:ext cx="21021" cy="1913775"/>
          </a:xfrm>
          <a:prstGeom prst="line">
            <a:avLst/>
          </a:prstGeom>
          <a:ln w="31750">
            <a:solidFill>
              <a:srgbClr val="3D6F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16642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Rounded Rectangle 79"/>
          <p:cNvSpPr/>
          <p:nvPr/>
        </p:nvSpPr>
        <p:spPr>
          <a:xfrm>
            <a:off x="8261471" y="1120981"/>
            <a:ext cx="2658777" cy="4554605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8" name="Rounded Rectangle 47"/>
          <p:cNvSpPr/>
          <p:nvPr/>
        </p:nvSpPr>
        <p:spPr>
          <a:xfrm>
            <a:off x="1933903" y="1051034"/>
            <a:ext cx="5938345" cy="444587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43" y="6245614"/>
            <a:ext cx="546310" cy="52249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-2" y="-1"/>
            <a:ext cx="6369271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2800" dirty="0">
                <a:latin typeface="Helvetica LT Std Cond Light" panose="020B0406020202030204" pitchFamily="34" charset="0"/>
              </a:rPr>
              <a:t>Procedimiento judicial en lo </a:t>
            </a:r>
            <a:r>
              <a:rPr lang="es-AR" sz="2800" dirty="0" smtClean="0">
                <a:latin typeface="Helvetica LT Std Cond Light" panose="020B0406020202030204" pitchFamily="34" charset="0"/>
              </a:rPr>
              <a:t>civil: procedimiento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110601" y="1454047"/>
            <a:ext cx="1571297" cy="2133600"/>
          </a:xfrm>
          <a:prstGeom prst="roundRect">
            <a:avLst/>
          </a:prstGeom>
          <a:solidFill>
            <a:srgbClr val="3D6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Causa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310350" y="1142553"/>
            <a:ext cx="1571297" cy="1557750"/>
          </a:xfrm>
          <a:prstGeom prst="roundRect">
            <a:avLst/>
          </a:prstGeom>
          <a:solidFill>
            <a:srgbClr val="3D6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20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Resolución</a:t>
            </a:r>
            <a:endParaRPr lang="es-AR" sz="20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310351" y="3607299"/>
            <a:ext cx="1571297" cy="1605868"/>
          </a:xfrm>
          <a:prstGeom prst="roundRect">
            <a:avLst/>
          </a:prstGeom>
          <a:solidFill>
            <a:srgbClr val="3D6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20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Sentencia 1ra Instancia</a:t>
            </a:r>
            <a:endParaRPr lang="es-AR" sz="20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8510099" y="1274589"/>
            <a:ext cx="1571297" cy="1425714"/>
          </a:xfrm>
          <a:prstGeom prst="roundRect">
            <a:avLst/>
          </a:prstGeom>
          <a:solidFill>
            <a:srgbClr val="3D6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20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Sentencia 2da Instancia</a:t>
            </a:r>
            <a:endParaRPr lang="es-AR" sz="20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6124" y="942076"/>
            <a:ext cx="14302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latin typeface="Helvetica LT Std Cond Light" panose="020B0406020202030204" pitchFamily="34" charset="0"/>
              </a:rPr>
              <a:t>Demanda</a:t>
            </a:r>
            <a:endParaRPr lang="es-AR" sz="2800" b="1" dirty="0">
              <a:latin typeface="Helvetica LT Std Cond Light" panose="020B0406020202030204" pitchFamily="34" charset="0"/>
            </a:endParaRPr>
          </a:p>
        </p:txBody>
      </p:sp>
      <p:cxnSp>
        <p:nvCxnSpPr>
          <p:cNvPr id="5" name="Elbow Connector 4"/>
          <p:cNvCxnSpPr>
            <a:stCxn id="3" idx="2"/>
            <a:endCxn id="2" idx="1"/>
          </p:cNvCxnSpPr>
          <p:nvPr/>
        </p:nvCxnSpPr>
        <p:spPr>
          <a:xfrm rot="16200000" flipH="1">
            <a:off x="948137" y="1358382"/>
            <a:ext cx="1055551" cy="1269377"/>
          </a:xfrm>
          <a:prstGeom prst="bentConnector2">
            <a:avLst/>
          </a:prstGeom>
          <a:ln w="38100">
            <a:solidFill>
              <a:srgbClr val="90B7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50695" y="2700303"/>
            <a:ext cx="15680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Si no es desestimada</a:t>
            </a:r>
            <a:endParaRPr lang="es-AR" sz="2000" dirty="0">
              <a:solidFill>
                <a:schemeClr val="tx1">
                  <a:lumMod val="65000"/>
                  <a:lumOff val="35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110601" y="4229449"/>
            <a:ext cx="15680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Búsqueda</a:t>
            </a:r>
          </a:p>
          <a:p>
            <a:pPr algn="ctr"/>
            <a:r>
              <a:rPr lang="es-A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de prueba</a:t>
            </a:r>
            <a:endParaRPr lang="es-AR" sz="2000" dirty="0">
              <a:solidFill>
                <a:schemeClr val="tx1">
                  <a:lumMod val="65000"/>
                  <a:lumOff val="35000"/>
                </a:schemeClr>
              </a:solidFill>
              <a:latin typeface="Helvetica LT Std Cond Light" panose="020B0406020202030204" pitchFamily="34" charset="0"/>
            </a:endParaRPr>
          </a:p>
        </p:txBody>
      </p:sp>
      <p:cxnSp>
        <p:nvCxnSpPr>
          <p:cNvPr id="34" name="Elbow Connector 33"/>
          <p:cNvCxnSpPr>
            <a:stCxn id="2" idx="2"/>
            <a:endCxn id="32" idx="0"/>
          </p:cNvCxnSpPr>
          <p:nvPr/>
        </p:nvCxnSpPr>
        <p:spPr>
          <a:xfrm rot="5400000">
            <a:off x="2574528" y="3907727"/>
            <a:ext cx="641802" cy="1642"/>
          </a:xfrm>
          <a:prstGeom prst="bentConnector3">
            <a:avLst/>
          </a:prstGeom>
          <a:ln w="38100">
            <a:solidFill>
              <a:srgbClr val="90B7CC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>
            <a:stCxn id="2" idx="3"/>
            <a:endCxn id="21" idx="1"/>
          </p:cNvCxnSpPr>
          <p:nvPr/>
        </p:nvCxnSpPr>
        <p:spPr>
          <a:xfrm flipV="1">
            <a:off x="3681898" y="1921428"/>
            <a:ext cx="1628452" cy="599419"/>
          </a:xfrm>
          <a:prstGeom prst="bentConnector3">
            <a:avLst/>
          </a:prstGeom>
          <a:ln w="38100">
            <a:solidFill>
              <a:srgbClr val="90B7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>
            <a:stCxn id="2" idx="3"/>
            <a:endCxn id="22" idx="1"/>
          </p:cNvCxnSpPr>
          <p:nvPr/>
        </p:nvCxnSpPr>
        <p:spPr>
          <a:xfrm>
            <a:off x="3681898" y="2520847"/>
            <a:ext cx="1628453" cy="1889386"/>
          </a:xfrm>
          <a:prstGeom prst="bentConnector3">
            <a:avLst/>
          </a:prstGeom>
          <a:ln w="38100">
            <a:solidFill>
              <a:srgbClr val="90B7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>
            <a:stCxn id="21" idx="2"/>
            <a:endCxn id="22" idx="0"/>
          </p:cNvCxnSpPr>
          <p:nvPr/>
        </p:nvCxnSpPr>
        <p:spPr>
          <a:xfrm>
            <a:off x="6095999" y="2700303"/>
            <a:ext cx="1" cy="906996"/>
          </a:xfrm>
          <a:prstGeom prst="straightConnector1">
            <a:avLst/>
          </a:prstGeom>
          <a:ln w="38100">
            <a:solidFill>
              <a:srgbClr val="90B7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2139828" y="5537876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b="1" dirty="0" smtClean="0">
                <a:solidFill>
                  <a:schemeClr val="bg2">
                    <a:lumMod val="50000"/>
                  </a:schemeClr>
                </a:solidFill>
                <a:latin typeface="Helvetica LT Std Cond Light" panose="020B0406020202030204" pitchFamily="34" charset="0"/>
              </a:rPr>
              <a:t>Órganos de 1ra Instancia</a:t>
            </a:r>
            <a:endParaRPr lang="es-AR" b="1" dirty="0">
              <a:solidFill>
                <a:schemeClr val="bg2">
                  <a:lumMod val="50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540572" y="5801509"/>
            <a:ext cx="1510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latin typeface="Helvetica LT Std Cond Light" panose="020B0406020202030204" pitchFamily="34" charset="0"/>
              </a:rPr>
              <a:t>Apelación</a:t>
            </a:r>
            <a:endParaRPr lang="es-AR" sz="2800" b="1" dirty="0">
              <a:latin typeface="Helvetica LT Std Cond Light" panose="020B040602020203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9293121" y="4639180"/>
            <a:ext cx="15680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Cumplimento </a:t>
            </a:r>
          </a:p>
          <a:p>
            <a:pPr algn="ctr"/>
            <a:r>
              <a:rPr lang="es-AR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d</a:t>
            </a:r>
            <a:r>
              <a:rPr lang="es-A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e requisitos</a:t>
            </a:r>
            <a:endParaRPr lang="es-AR" sz="2000" dirty="0">
              <a:solidFill>
                <a:schemeClr val="tx1">
                  <a:lumMod val="65000"/>
                  <a:lumOff val="35000"/>
                </a:schemeClr>
              </a:solidFill>
              <a:latin typeface="Helvetica LT Std Cond Light" panose="020B0406020202030204" pitchFamily="34" charset="0"/>
            </a:endParaRPr>
          </a:p>
        </p:txBody>
      </p:sp>
      <p:cxnSp>
        <p:nvCxnSpPr>
          <p:cNvPr id="69" name="Elbow Connector 68"/>
          <p:cNvCxnSpPr>
            <a:stCxn id="22" idx="2"/>
            <a:endCxn id="54" idx="2"/>
          </p:cNvCxnSpPr>
          <p:nvPr/>
        </p:nvCxnSpPr>
        <p:spPr>
          <a:xfrm rot="16200000" flipH="1">
            <a:off x="7140092" y="4169074"/>
            <a:ext cx="1111562" cy="3199747"/>
          </a:xfrm>
          <a:prstGeom prst="bentConnector3">
            <a:avLst>
              <a:gd name="adj1" fmla="val 120566"/>
            </a:avLst>
          </a:prstGeom>
          <a:ln w="38100">
            <a:solidFill>
              <a:srgbClr val="90B7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Elbow Connector 77"/>
          <p:cNvCxnSpPr>
            <a:stCxn id="54" idx="0"/>
            <a:endCxn id="35" idx="2"/>
          </p:cNvCxnSpPr>
          <p:nvPr/>
        </p:nvCxnSpPr>
        <p:spPr>
          <a:xfrm rot="16200000" flipV="1">
            <a:off x="8613486" y="5119248"/>
            <a:ext cx="1363873" cy="650"/>
          </a:xfrm>
          <a:prstGeom prst="bentConnector3">
            <a:avLst/>
          </a:prstGeom>
          <a:ln w="38100">
            <a:solidFill>
              <a:srgbClr val="90B7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10861134" y="2607913"/>
            <a:ext cx="105189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b="1" dirty="0" smtClean="0">
                <a:solidFill>
                  <a:schemeClr val="bg2">
                    <a:lumMod val="50000"/>
                  </a:schemeClr>
                </a:solidFill>
                <a:latin typeface="Helvetica LT Std Cond Light" panose="020B0406020202030204" pitchFamily="34" charset="0"/>
              </a:rPr>
              <a:t>Órganos </a:t>
            </a:r>
          </a:p>
          <a:p>
            <a:r>
              <a:rPr lang="es-AR" sz="2000" b="1" dirty="0" smtClean="0">
                <a:solidFill>
                  <a:schemeClr val="bg2">
                    <a:lumMod val="50000"/>
                  </a:schemeClr>
                </a:solidFill>
                <a:latin typeface="Helvetica LT Std Cond Light" panose="020B0406020202030204" pitchFamily="34" charset="0"/>
              </a:rPr>
              <a:t>de </a:t>
            </a:r>
            <a:r>
              <a:rPr lang="es-AR" sz="2000" b="1" dirty="0">
                <a:solidFill>
                  <a:schemeClr val="bg2">
                    <a:lumMod val="50000"/>
                  </a:schemeClr>
                </a:solidFill>
                <a:latin typeface="Helvetica LT Std Cond Light" panose="020B0406020202030204" pitchFamily="34" charset="0"/>
              </a:rPr>
              <a:t> </a:t>
            </a:r>
            <a:r>
              <a:rPr lang="es-AR" sz="2000" b="1" dirty="0" smtClean="0">
                <a:solidFill>
                  <a:schemeClr val="bg2">
                    <a:lumMod val="50000"/>
                  </a:schemeClr>
                </a:solidFill>
                <a:latin typeface="Helvetica LT Std Cond Light" panose="020B0406020202030204" pitchFamily="34" charset="0"/>
              </a:rPr>
              <a:t>2da </a:t>
            </a:r>
          </a:p>
          <a:p>
            <a:r>
              <a:rPr lang="es-AR" sz="2000" b="1" dirty="0" smtClean="0">
                <a:solidFill>
                  <a:schemeClr val="bg2">
                    <a:lumMod val="50000"/>
                  </a:schemeClr>
                </a:solidFill>
                <a:latin typeface="Helvetica LT Std Cond Light" panose="020B0406020202030204" pitchFamily="34" charset="0"/>
              </a:rPr>
              <a:t>Instancia</a:t>
            </a:r>
            <a:endParaRPr lang="es-AR" b="1" dirty="0">
              <a:solidFill>
                <a:schemeClr val="bg2">
                  <a:lumMod val="50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8509448" y="3392293"/>
            <a:ext cx="1571297" cy="1045343"/>
          </a:xfrm>
          <a:prstGeom prst="roundRect">
            <a:avLst/>
          </a:prstGeom>
          <a:solidFill>
            <a:srgbClr val="3D6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Causa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cxnSp>
        <p:nvCxnSpPr>
          <p:cNvPr id="27" name="Elbow Connector 26"/>
          <p:cNvCxnSpPr>
            <a:stCxn id="35" idx="0"/>
            <a:endCxn id="23" idx="2"/>
          </p:cNvCxnSpPr>
          <p:nvPr/>
        </p:nvCxnSpPr>
        <p:spPr>
          <a:xfrm rot="5400000" flipH="1" flipV="1">
            <a:off x="8949427" y="3045973"/>
            <a:ext cx="691990" cy="651"/>
          </a:xfrm>
          <a:prstGeom prst="bentConnector3">
            <a:avLst/>
          </a:prstGeom>
          <a:ln w="38100">
            <a:solidFill>
              <a:srgbClr val="90B7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68401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43" y="6245614"/>
            <a:ext cx="546310" cy="5224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t="16790" r="2786" b="9100"/>
          <a:stretch/>
        </p:blipFill>
        <p:spPr>
          <a:xfrm>
            <a:off x="2357839" y="766861"/>
            <a:ext cx="9513821" cy="40796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201103" y="4883972"/>
            <a:ext cx="37345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b="1" dirty="0">
                <a:hlinkClick r:id="rId6"/>
              </a:rPr>
              <a:t>https://renrosario.rbind.io/</a:t>
            </a:r>
            <a:endParaRPr lang="es-AR" sz="2400" b="1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703" y="5758131"/>
            <a:ext cx="972973" cy="7070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354941" y="5885957"/>
            <a:ext cx="2187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b="1" dirty="0">
                <a:hlinkClick r:id="rId8"/>
              </a:rPr>
              <a:t>@</a:t>
            </a:r>
            <a:r>
              <a:rPr lang="es-AR" sz="2400" b="1" dirty="0" err="1">
                <a:hlinkClick r:id="rId8"/>
              </a:rPr>
              <a:t>renrosarioarg</a:t>
            </a:r>
            <a:endParaRPr lang="es-AR" sz="2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34" y="2915602"/>
            <a:ext cx="3280807" cy="3759936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-1"/>
            <a:ext cx="6274676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2800" dirty="0" smtClean="0">
                <a:latin typeface="Helvetica LT Std Cond Light" panose="020B0406020202030204" pitchFamily="34" charset="0"/>
              </a:rPr>
              <a:t>R en Rosario: Grupo de </a:t>
            </a:r>
            <a:r>
              <a:rPr lang="es-AR" sz="2800" dirty="0" err="1" smtClean="0">
                <a:latin typeface="Helvetica LT Std Cond Light" panose="020B0406020202030204" pitchFamily="34" charset="0"/>
              </a:rPr>
              <a:t>Usuaries</a:t>
            </a:r>
            <a:r>
              <a:rPr lang="es-AR" sz="2800" dirty="0" smtClean="0">
                <a:latin typeface="Helvetica LT Std Cond Light" panose="020B0406020202030204" pitchFamily="34" charset="0"/>
              </a:rPr>
              <a:t> de R en Rosario 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51688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/>
          <p:cNvSpPr txBox="1"/>
          <p:nvPr/>
        </p:nvSpPr>
        <p:spPr>
          <a:xfrm>
            <a:off x="8566833" y="6350161"/>
            <a:ext cx="3092153" cy="400110"/>
          </a:xfrm>
          <a:prstGeom prst="rect">
            <a:avLst/>
          </a:prstGeom>
          <a:solidFill>
            <a:srgbClr val="3D6F92"/>
          </a:solidFill>
        </p:spPr>
        <p:txBody>
          <a:bodyPr wrap="square" rtlCol="0">
            <a:spAutoFit/>
          </a:bodyPr>
          <a:lstStyle/>
          <a:p>
            <a:r>
              <a:rPr lang="es-AR" sz="20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www.observatorio.edu.ar</a:t>
            </a:r>
            <a:endParaRPr lang="es-AR" sz="20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4" name="Group 3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5" name="Rectangle 4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7" name="Rectangle 6"/>
          <p:cNvSpPr/>
          <p:nvPr/>
        </p:nvSpPr>
        <p:spPr>
          <a:xfrm>
            <a:off x="-1" y="-1"/>
            <a:ext cx="3788229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TextBox 7"/>
          <p:cNvSpPr txBox="1"/>
          <p:nvPr/>
        </p:nvSpPr>
        <p:spPr>
          <a:xfrm>
            <a:off x="292095" y="23656"/>
            <a:ext cx="3137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PARA SABER MÁS…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pic>
        <p:nvPicPr>
          <p:cNvPr id="16" name="Picture 15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9958" y="6278427"/>
            <a:ext cx="540695" cy="517127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482580" y="1503992"/>
            <a:ext cx="4619331" cy="1431319"/>
            <a:chOff x="825027" y="1351408"/>
            <a:chExt cx="4619331" cy="1431319"/>
          </a:xfrm>
        </p:grpSpPr>
        <p:grpSp>
          <p:nvGrpSpPr>
            <p:cNvPr id="34" name="Group 33"/>
            <p:cNvGrpSpPr/>
            <p:nvPr/>
          </p:nvGrpSpPr>
          <p:grpSpPr>
            <a:xfrm>
              <a:off x="825027" y="1351408"/>
              <a:ext cx="4619331" cy="1431319"/>
              <a:chOff x="825027" y="1351408"/>
              <a:chExt cx="4619331" cy="1431319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1355833" y="1686957"/>
                <a:ext cx="4088525" cy="1095770"/>
              </a:xfrm>
              <a:prstGeom prst="rect">
                <a:avLst/>
              </a:prstGeom>
              <a:noFill/>
              <a:ln w="3175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pic>
            <p:nvPicPr>
              <p:cNvPr id="11" name="Picture 10">
                <a:hlinkClick r:id="rId5"/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5027" y="1351408"/>
                <a:ext cx="1061612" cy="1061612"/>
              </a:xfrm>
              <a:prstGeom prst="rect">
                <a:avLst/>
              </a:prstGeom>
              <a:ln w="31750">
                <a:solidFill>
                  <a:schemeClr val="accent1">
                    <a:lumMod val="50000"/>
                  </a:schemeClr>
                </a:solidFill>
              </a:ln>
            </p:spPr>
          </p:pic>
        </p:grpSp>
        <p:sp>
          <p:nvSpPr>
            <p:cNvPr id="17" name="TextBox 16"/>
            <p:cNvSpPr txBox="1"/>
            <p:nvPr/>
          </p:nvSpPr>
          <p:spPr>
            <a:xfrm>
              <a:off x="2215395" y="1792866"/>
              <a:ext cx="322896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dirty="0">
                  <a:latin typeface="Helvetica LT Std Cond Light" panose="020B0406020202030204" pitchFamily="34" charset="0"/>
                </a:rPr>
                <a:t>6 ideas para entender cómo piensa un economista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203362" y="277024"/>
            <a:ext cx="4824244" cy="1392395"/>
            <a:chOff x="6421753" y="1354750"/>
            <a:chExt cx="4824244" cy="1392395"/>
          </a:xfrm>
        </p:grpSpPr>
        <p:grpSp>
          <p:nvGrpSpPr>
            <p:cNvPr id="24" name="Group 23"/>
            <p:cNvGrpSpPr/>
            <p:nvPr/>
          </p:nvGrpSpPr>
          <p:grpSpPr>
            <a:xfrm>
              <a:off x="6421753" y="1354750"/>
              <a:ext cx="4824244" cy="1392395"/>
              <a:chOff x="6421753" y="1354750"/>
              <a:chExt cx="4824244" cy="1392395"/>
            </a:xfrm>
          </p:grpSpPr>
          <p:sp>
            <p:nvSpPr>
              <p:cNvPr id="27" name="Rectangle 26"/>
              <p:cNvSpPr/>
              <p:nvPr/>
            </p:nvSpPr>
            <p:spPr>
              <a:xfrm>
                <a:off x="6952559" y="1651375"/>
                <a:ext cx="4293438" cy="1095770"/>
              </a:xfrm>
              <a:prstGeom prst="rect">
                <a:avLst/>
              </a:prstGeom>
              <a:noFill/>
              <a:ln w="3175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pic>
            <p:nvPicPr>
              <p:cNvPr id="14" name="Picture 13">
                <a:hlinkClick r:id="rId7"/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21753" y="1354750"/>
                <a:ext cx="1061612" cy="1061612"/>
              </a:xfrm>
              <a:prstGeom prst="rect">
                <a:avLst/>
              </a:prstGeom>
              <a:ln w="31750">
                <a:solidFill>
                  <a:schemeClr val="accent1">
                    <a:lumMod val="50000"/>
                  </a:schemeClr>
                </a:solidFill>
              </a:ln>
            </p:spPr>
          </p:pic>
        </p:grpSp>
        <p:sp>
          <p:nvSpPr>
            <p:cNvPr id="21" name="TextBox 20"/>
            <p:cNvSpPr txBox="1"/>
            <p:nvPr/>
          </p:nvSpPr>
          <p:spPr>
            <a:xfrm>
              <a:off x="7851155" y="1951355"/>
              <a:ext cx="28011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dirty="0">
                  <a:latin typeface="Helvetica LT Std Cond Light" panose="020B0406020202030204" pitchFamily="34" charset="0"/>
                </a:rPr>
                <a:t>No todo es un número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480705" y="4096695"/>
            <a:ext cx="4621206" cy="1604403"/>
            <a:chOff x="823152" y="5015904"/>
            <a:chExt cx="4621206" cy="1604403"/>
          </a:xfrm>
        </p:grpSpPr>
        <p:sp>
          <p:nvSpPr>
            <p:cNvPr id="20" name="TextBox 19"/>
            <p:cNvSpPr txBox="1"/>
            <p:nvPr/>
          </p:nvSpPr>
          <p:spPr>
            <a:xfrm>
              <a:off x="2215395" y="5330294"/>
              <a:ext cx="322896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dirty="0">
                  <a:latin typeface="Helvetica LT Std Cond Light" panose="020B0406020202030204" pitchFamily="34" charset="0"/>
                </a:rPr>
                <a:t>Políticas públicas, ¿</a:t>
              </a:r>
              <a:r>
                <a:rPr lang="es-AR" sz="2400" dirty="0" smtClean="0">
                  <a:latin typeface="Helvetica LT Std Cond Light" panose="020B0406020202030204" pitchFamily="34" charset="0"/>
                </a:rPr>
                <a:t>cómo saber </a:t>
              </a:r>
              <a:r>
                <a:rPr lang="es-AR" sz="2400" dirty="0">
                  <a:latin typeface="Helvetica LT Std Cond Light" panose="020B0406020202030204" pitchFamily="34" charset="0"/>
                </a:rPr>
                <a:t>que funciona (y que no)?</a:t>
              </a: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823152" y="5015904"/>
              <a:ext cx="4621206" cy="1604403"/>
              <a:chOff x="823152" y="5015904"/>
              <a:chExt cx="4621206" cy="1604403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1355833" y="5282628"/>
                <a:ext cx="4088525" cy="1337679"/>
              </a:xfrm>
              <a:prstGeom prst="rect">
                <a:avLst/>
              </a:prstGeom>
              <a:noFill/>
              <a:ln w="3175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pic>
            <p:nvPicPr>
              <p:cNvPr id="12" name="Picture 11">
                <a:hlinkClick r:id="rId9"/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3152" y="5015904"/>
                <a:ext cx="1063487" cy="1061612"/>
              </a:xfrm>
              <a:prstGeom prst="rect">
                <a:avLst/>
              </a:prstGeom>
              <a:ln w="31750">
                <a:solidFill>
                  <a:schemeClr val="accent1">
                    <a:lumMod val="50000"/>
                  </a:schemeClr>
                </a:solidFill>
              </a:ln>
            </p:spPr>
          </p:pic>
        </p:grpSp>
      </p:grpSp>
      <p:grpSp>
        <p:nvGrpSpPr>
          <p:cNvPr id="40" name="Group 39"/>
          <p:cNvGrpSpPr/>
          <p:nvPr/>
        </p:nvGrpSpPr>
        <p:grpSpPr>
          <a:xfrm>
            <a:off x="6203362" y="4122326"/>
            <a:ext cx="4803234" cy="1456326"/>
            <a:chOff x="6442763" y="5048035"/>
            <a:chExt cx="4803234" cy="1456326"/>
          </a:xfrm>
        </p:grpSpPr>
        <p:sp>
          <p:nvSpPr>
            <p:cNvPr id="23" name="TextBox 22"/>
            <p:cNvSpPr txBox="1"/>
            <p:nvPr/>
          </p:nvSpPr>
          <p:spPr>
            <a:xfrm>
              <a:off x="7950964" y="5578841"/>
              <a:ext cx="28011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dirty="0">
                  <a:latin typeface="Helvetica LT Std Cond Light" panose="020B0406020202030204" pitchFamily="34" charset="0"/>
                </a:rPr>
                <a:t>Gnomos, calzoncillos y… correlación</a:t>
              </a:r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6442763" y="5048035"/>
              <a:ext cx="4803234" cy="1456326"/>
              <a:chOff x="6442763" y="5048035"/>
              <a:chExt cx="4803234" cy="1456326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6887633" y="5408591"/>
                <a:ext cx="4358364" cy="1095770"/>
              </a:xfrm>
              <a:prstGeom prst="rect">
                <a:avLst/>
              </a:prstGeom>
              <a:noFill/>
              <a:ln w="3175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pic>
            <p:nvPicPr>
              <p:cNvPr id="15" name="Picture 14">
                <a:hlinkClick r:id="rId11"/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42763" y="5048035"/>
                <a:ext cx="1062721" cy="1061612"/>
              </a:xfrm>
              <a:prstGeom prst="rect">
                <a:avLst/>
              </a:prstGeom>
              <a:ln w="31750">
                <a:solidFill>
                  <a:schemeClr val="accent1">
                    <a:lumMod val="50000"/>
                  </a:schemeClr>
                </a:solidFill>
              </a:ln>
            </p:spPr>
          </p:pic>
        </p:grpSp>
      </p:grpSp>
      <p:grpSp>
        <p:nvGrpSpPr>
          <p:cNvPr id="39" name="Group 38"/>
          <p:cNvGrpSpPr/>
          <p:nvPr/>
        </p:nvGrpSpPr>
        <p:grpSpPr>
          <a:xfrm>
            <a:off x="6203362" y="2252955"/>
            <a:ext cx="4824244" cy="1564460"/>
            <a:chOff x="6421753" y="3116479"/>
            <a:chExt cx="4824244" cy="1564460"/>
          </a:xfrm>
        </p:grpSpPr>
        <p:sp>
          <p:nvSpPr>
            <p:cNvPr id="22" name="TextBox 21"/>
            <p:cNvSpPr txBox="1"/>
            <p:nvPr/>
          </p:nvSpPr>
          <p:spPr>
            <a:xfrm>
              <a:off x="7856298" y="3448801"/>
              <a:ext cx="338969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dirty="0">
                  <a:latin typeface="Helvetica LT Std Cond Light" panose="020B0406020202030204" pitchFamily="34" charset="0"/>
                </a:rPr>
                <a:t>La educación en Santa Fe y Rosario: resultados Aprender 2016</a:t>
              </a: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6421753" y="3116479"/>
              <a:ext cx="4803234" cy="1564460"/>
              <a:chOff x="6421753" y="3116479"/>
              <a:chExt cx="4803234" cy="1564460"/>
            </a:xfrm>
          </p:grpSpPr>
          <p:sp>
            <p:nvSpPr>
              <p:cNvPr id="28" name="Rectangle 27"/>
              <p:cNvSpPr/>
              <p:nvPr/>
            </p:nvSpPr>
            <p:spPr>
              <a:xfrm>
                <a:off x="7168048" y="3343260"/>
                <a:ext cx="4056939" cy="1337679"/>
              </a:xfrm>
              <a:prstGeom prst="rect">
                <a:avLst/>
              </a:prstGeom>
              <a:noFill/>
              <a:ln w="3175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pic>
            <p:nvPicPr>
              <p:cNvPr id="13" name="Picture 12">
                <a:hlinkClick r:id="rId13"/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21753" y="3116479"/>
                <a:ext cx="1061612" cy="1061612"/>
              </a:xfrm>
              <a:prstGeom prst="rect">
                <a:avLst/>
              </a:prstGeom>
              <a:ln w="31750">
                <a:solidFill>
                  <a:schemeClr val="accent1">
                    <a:lumMod val="50000"/>
                  </a:schemeClr>
                </a:solidFill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10859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612" y="221761"/>
            <a:ext cx="12548612" cy="698531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50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Rectangle 4"/>
          <p:cNvSpPr/>
          <p:nvPr/>
        </p:nvSpPr>
        <p:spPr>
          <a:xfrm>
            <a:off x="4873127" y="833976"/>
            <a:ext cx="7300511" cy="55117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TextBox 5"/>
          <p:cNvSpPr txBox="1"/>
          <p:nvPr/>
        </p:nvSpPr>
        <p:spPr>
          <a:xfrm>
            <a:off x="5508434" y="2118309"/>
            <a:ext cx="49796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8000" dirty="0" smtClean="0">
                <a:latin typeface="Helvetica LT Std Cond"/>
              </a:rPr>
              <a:t>¡GRACIAS!</a:t>
            </a:r>
            <a:endParaRPr lang="es-AR" sz="8000" dirty="0">
              <a:latin typeface="Helvetica LT Std Cond"/>
            </a:endParaRPr>
          </a:p>
        </p:txBody>
      </p:sp>
      <p:pic>
        <p:nvPicPr>
          <p:cNvPr id="8" name="Picture 7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303" y="4858641"/>
            <a:ext cx="303364" cy="29014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830496" y="3714416"/>
            <a:ext cx="341514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>
                <a:latin typeface="Helvetica LT Std Cond Light"/>
              </a:rPr>
              <a:t> </a:t>
            </a:r>
            <a:r>
              <a:rPr lang="es-AR" sz="2000" dirty="0" smtClean="0">
                <a:latin typeface="Helvetica LT Std Cond Light"/>
                <a:hlinkClick r:id="rId6"/>
              </a:rPr>
              <a:t>german.tessmer@unr.edu.ar</a:t>
            </a:r>
            <a:endParaRPr lang="es-AR" sz="2000" dirty="0" smtClean="0">
              <a:latin typeface="Helvetica LT Std Cond Light"/>
            </a:endParaRPr>
          </a:p>
          <a:p>
            <a:pPr algn="r"/>
            <a:endParaRPr lang="es-AR" b="1" dirty="0">
              <a:solidFill>
                <a:srgbClr val="3D6F92"/>
              </a:solidFill>
              <a:latin typeface="Helvetica LT Std Cond Light"/>
            </a:endParaRPr>
          </a:p>
          <a:p>
            <a:r>
              <a:rPr lang="es-AR" dirty="0" smtClean="0">
                <a:solidFill>
                  <a:srgbClr val="3D6F92"/>
                </a:solidFill>
                <a:latin typeface="Helvetica LT Std Cond Light"/>
              </a:rPr>
              <a:t>@</a:t>
            </a:r>
            <a:r>
              <a:rPr lang="es-AR" dirty="0" err="1" smtClean="0">
                <a:solidFill>
                  <a:srgbClr val="3D6F92"/>
                </a:solidFill>
                <a:latin typeface="Helvetica LT Std Cond Light"/>
              </a:rPr>
              <a:t>Gerkandar</a:t>
            </a:r>
            <a:endParaRPr lang="es-AR" dirty="0" smtClean="0">
              <a:solidFill>
                <a:srgbClr val="3D6F92"/>
              </a:solidFill>
              <a:latin typeface="Helvetica LT Std Cond Light"/>
            </a:endParaRPr>
          </a:p>
          <a:p>
            <a:endParaRPr lang="es-AR" dirty="0">
              <a:solidFill>
                <a:srgbClr val="3D6F92"/>
              </a:solidFill>
              <a:latin typeface="Helvetica LT Std Cond Light"/>
            </a:endParaRPr>
          </a:p>
          <a:p>
            <a:r>
              <a:rPr lang="es-AR" dirty="0" smtClean="0">
                <a:solidFill>
                  <a:srgbClr val="3D6F92"/>
                </a:solidFill>
                <a:latin typeface="Helvetica LT Std Cond Light"/>
              </a:rPr>
              <a:t>@</a:t>
            </a:r>
            <a:r>
              <a:rPr lang="es-AR" dirty="0" err="1" smtClean="0">
                <a:solidFill>
                  <a:srgbClr val="3D6F92"/>
                </a:solidFill>
                <a:latin typeface="Helvetica LT Std Cond Light"/>
              </a:rPr>
              <a:t>OesUnr</a:t>
            </a:r>
            <a:endParaRPr lang="es-AR" dirty="0">
              <a:solidFill>
                <a:srgbClr val="3D6F92"/>
              </a:solidFill>
              <a:latin typeface="Helvetica LT Std Cond Ligh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110" y="5734806"/>
            <a:ext cx="3339457" cy="3986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303" y="3767724"/>
            <a:ext cx="292410" cy="2958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425" y="4337939"/>
            <a:ext cx="431071" cy="313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5332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9944</TotalTime>
  <Words>713</Words>
  <Application>Microsoft Office PowerPoint</Application>
  <PresentationFormat>Widescreen</PresentationFormat>
  <Paragraphs>166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Helvetica LT Std Cond</vt:lpstr>
      <vt:lpstr>Helvetica LT Std Cond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German Tessmer</dc:creator>
  <cp:lastModifiedBy>German Tessmer</cp:lastModifiedBy>
  <cp:revision>245</cp:revision>
  <dcterms:created xsi:type="dcterms:W3CDTF">2018-09-26T18:28:17Z</dcterms:created>
  <dcterms:modified xsi:type="dcterms:W3CDTF">2019-03-26T17:51:19Z</dcterms:modified>
</cp:coreProperties>
</file>