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92" r:id="rId7"/>
    <p:sldId id="293" r:id="rId8"/>
    <p:sldId id="294" r:id="rId9"/>
    <p:sldId id="290" r:id="rId10"/>
    <p:sldId id="289" r:id="rId11"/>
    <p:sldId id="295" r:id="rId12"/>
    <p:sldId id="296" r:id="rId13"/>
    <p:sldId id="297" r:id="rId14"/>
    <p:sldId id="300" r:id="rId15"/>
    <p:sldId id="298" r:id="rId16"/>
    <p:sldId id="299" r:id="rId17"/>
    <p:sldId id="301" r:id="rId18"/>
    <p:sldId id="288"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 id="279" r:id="rId37"/>
    <p:sldId id="280" r:id="rId38"/>
    <p:sldId id="281" r:id="rId39"/>
    <p:sldId id="282" r:id="rId40"/>
    <p:sldId id="283" r:id="rId41"/>
    <p:sldId id="284" r:id="rId42"/>
    <p:sldId id="285" r:id="rId43"/>
    <p:sldId id="286" r:id="rId44"/>
    <p:sldId id="287" r:id="rId45"/>
    <p:sldId id="302" r:id="rId46"/>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6D488B1A-31D9-4685-861B-53992FC4E322}">
          <p14:sldIdLst>
            <p14:sldId id="256"/>
            <p14:sldId id="257"/>
            <p14:sldId id="258"/>
            <p14:sldId id="259"/>
            <p14:sldId id="260"/>
            <p14:sldId id="292"/>
            <p14:sldId id="293"/>
            <p14:sldId id="294"/>
            <p14:sldId id="290"/>
            <p14:sldId id="289"/>
            <p14:sldId id="295"/>
            <p14:sldId id="296"/>
            <p14:sldId id="297"/>
            <p14:sldId id="300"/>
            <p14:sldId id="298"/>
            <p14:sldId id="299"/>
            <p14:sldId id="301"/>
            <p14:sldId id="288"/>
            <p14:sldId id="262"/>
            <p14:sldId id="263"/>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 id="284"/>
            <p14:sldId id="285"/>
            <p14:sldId id="286"/>
            <p14:sldId id="287"/>
            <p14:sldId id="30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7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AR"/>
          </a:p>
        </p:txBody>
      </p:sp>
      <p:sp>
        <p:nvSpPr>
          <p:cNvPr id="4" name="Marcador de fecha 3"/>
          <p:cNvSpPr>
            <a:spLocks noGrp="1"/>
          </p:cNvSpPr>
          <p:nvPr>
            <p:ph type="dt" sz="half" idx="10"/>
          </p:nvPr>
        </p:nvSpPr>
        <p:spPr/>
        <p:txBody>
          <a:bodyPr/>
          <a:lstStyle/>
          <a:p>
            <a:fld id="{D56F6017-C0B4-4B80-BE6C-A00929549C77}" type="datetimeFigureOut">
              <a:rPr lang="es-AR" smtClean="0"/>
              <a:t>1/5/2024</a:t>
            </a:fld>
            <a:endParaRPr lang="es-AR"/>
          </a:p>
        </p:txBody>
      </p:sp>
      <p:sp>
        <p:nvSpPr>
          <p:cNvPr id="5" name="Marcador de pie de página 4"/>
          <p:cNvSpPr>
            <a:spLocks noGrp="1"/>
          </p:cNvSpPr>
          <p:nvPr>
            <p:ph type="ftr" sz="quarter" idx="11"/>
          </p:nvPr>
        </p:nvSpPr>
        <p:spPr/>
        <p:txBody>
          <a:bodyPr/>
          <a:lstStyle/>
          <a:p>
            <a:endParaRPr lang="es-AR"/>
          </a:p>
        </p:txBody>
      </p:sp>
      <p:sp>
        <p:nvSpPr>
          <p:cNvPr id="6" name="Marcador de número de diapositiva 5"/>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1064283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p:cNvSpPr>
            <a:spLocks noGrp="1"/>
          </p:cNvSpPr>
          <p:nvPr>
            <p:ph type="dt" sz="half" idx="10"/>
          </p:nvPr>
        </p:nvSpPr>
        <p:spPr/>
        <p:txBody>
          <a:bodyPr/>
          <a:lstStyle/>
          <a:p>
            <a:fld id="{D56F6017-C0B4-4B80-BE6C-A00929549C77}" type="datetimeFigureOut">
              <a:rPr lang="es-AR" smtClean="0"/>
              <a:t>1/5/2024</a:t>
            </a:fld>
            <a:endParaRPr lang="es-AR"/>
          </a:p>
        </p:txBody>
      </p:sp>
      <p:sp>
        <p:nvSpPr>
          <p:cNvPr id="5" name="Marcador de pie de página 4"/>
          <p:cNvSpPr>
            <a:spLocks noGrp="1"/>
          </p:cNvSpPr>
          <p:nvPr>
            <p:ph type="ftr" sz="quarter" idx="11"/>
          </p:nvPr>
        </p:nvSpPr>
        <p:spPr/>
        <p:txBody>
          <a:bodyPr/>
          <a:lstStyle/>
          <a:p>
            <a:endParaRPr lang="es-AR"/>
          </a:p>
        </p:txBody>
      </p:sp>
      <p:sp>
        <p:nvSpPr>
          <p:cNvPr id="6" name="Marcador de número de diapositiva 5"/>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4067576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p:cNvSpPr>
            <a:spLocks noGrp="1"/>
          </p:cNvSpPr>
          <p:nvPr>
            <p:ph type="dt" sz="half" idx="10"/>
          </p:nvPr>
        </p:nvSpPr>
        <p:spPr/>
        <p:txBody>
          <a:bodyPr/>
          <a:lstStyle/>
          <a:p>
            <a:fld id="{D56F6017-C0B4-4B80-BE6C-A00929549C77}" type="datetimeFigureOut">
              <a:rPr lang="es-AR" smtClean="0"/>
              <a:t>1/5/2024</a:t>
            </a:fld>
            <a:endParaRPr lang="es-AR"/>
          </a:p>
        </p:txBody>
      </p:sp>
      <p:sp>
        <p:nvSpPr>
          <p:cNvPr id="5" name="Marcador de pie de página 4"/>
          <p:cNvSpPr>
            <a:spLocks noGrp="1"/>
          </p:cNvSpPr>
          <p:nvPr>
            <p:ph type="ftr" sz="quarter" idx="11"/>
          </p:nvPr>
        </p:nvSpPr>
        <p:spPr/>
        <p:txBody>
          <a:bodyPr/>
          <a:lstStyle/>
          <a:p>
            <a:endParaRPr lang="es-AR"/>
          </a:p>
        </p:txBody>
      </p:sp>
      <p:sp>
        <p:nvSpPr>
          <p:cNvPr id="6" name="Marcador de número de diapositiva 5"/>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340205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AR"/>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p:cNvSpPr>
            <a:spLocks noGrp="1"/>
          </p:cNvSpPr>
          <p:nvPr>
            <p:ph type="dt" sz="half" idx="10"/>
          </p:nvPr>
        </p:nvSpPr>
        <p:spPr/>
        <p:txBody>
          <a:bodyPr/>
          <a:lstStyle/>
          <a:p>
            <a:fld id="{D56F6017-C0B4-4B80-BE6C-A00929549C77}" type="datetimeFigureOut">
              <a:rPr lang="es-AR" smtClean="0"/>
              <a:t>1/5/2024</a:t>
            </a:fld>
            <a:endParaRPr lang="es-AR"/>
          </a:p>
        </p:txBody>
      </p:sp>
      <p:sp>
        <p:nvSpPr>
          <p:cNvPr id="5" name="Marcador de pie de página 4"/>
          <p:cNvSpPr>
            <a:spLocks noGrp="1"/>
          </p:cNvSpPr>
          <p:nvPr>
            <p:ph type="ftr" sz="quarter" idx="11"/>
          </p:nvPr>
        </p:nvSpPr>
        <p:spPr/>
        <p:txBody>
          <a:bodyPr/>
          <a:lstStyle/>
          <a:p>
            <a:endParaRPr lang="es-AR"/>
          </a:p>
        </p:txBody>
      </p:sp>
      <p:sp>
        <p:nvSpPr>
          <p:cNvPr id="6" name="Marcador de número de diapositiva 5"/>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2747486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D56F6017-C0B4-4B80-BE6C-A00929549C77}" type="datetimeFigureOut">
              <a:rPr lang="es-AR" smtClean="0"/>
              <a:t>1/5/2024</a:t>
            </a:fld>
            <a:endParaRPr lang="es-AR"/>
          </a:p>
        </p:txBody>
      </p:sp>
      <p:sp>
        <p:nvSpPr>
          <p:cNvPr id="5" name="Marcador de pie de página 4"/>
          <p:cNvSpPr>
            <a:spLocks noGrp="1"/>
          </p:cNvSpPr>
          <p:nvPr>
            <p:ph type="ftr" sz="quarter" idx="11"/>
          </p:nvPr>
        </p:nvSpPr>
        <p:spPr/>
        <p:txBody>
          <a:bodyPr/>
          <a:lstStyle/>
          <a:p>
            <a:endParaRPr lang="es-AR"/>
          </a:p>
        </p:txBody>
      </p:sp>
      <p:sp>
        <p:nvSpPr>
          <p:cNvPr id="6" name="Marcador de número de diapositiva 5"/>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1697161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AR"/>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fecha 4"/>
          <p:cNvSpPr>
            <a:spLocks noGrp="1"/>
          </p:cNvSpPr>
          <p:nvPr>
            <p:ph type="dt" sz="half" idx="10"/>
          </p:nvPr>
        </p:nvSpPr>
        <p:spPr/>
        <p:txBody>
          <a:bodyPr/>
          <a:lstStyle/>
          <a:p>
            <a:fld id="{D56F6017-C0B4-4B80-BE6C-A00929549C77}" type="datetimeFigureOut">
              <a:rPr lang="es-AR" smtClean="0"/>
              <a:t>1/5/2024</a:t>
            </a:fld>
            <a:endParaRPr lang="es-AR"/>
          </a:p>
        </p:txBody>
      </p:sp>
      <p:sp>
        <p:nvSpPr>
          <p:cNvPr id="6" name="Marcador de pie de página 5"/>
          <p:cNvSpPr>
            <a:spLocks noGrp="1"/>
          </p:cNvSpPr>
          <p:nvPr>
            <p:ph type="ftr" sz="quarter" idx="11"/>
          </p:nvPr>
        </p:nvSpPr>
        <p:spPr/>
        <p:txBody>
          <a:bodyPr/>
          <a:lstStyle/>
          <a:p>
            <a:endParaRPr lang="es-AR"/>
          </a:p>
        </p:txBody>
      </p:sp>
      <p:sp>
        <p:nvSpPr>
          <p:cNvPr id="7" name="Marcador de número de diapositiva 6"/>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1870753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Marcador de fecha 6"/>
          <p:cNvSpPr>
            <a:spLocks noGrp="1"/>
          </p:cNvSpPr>
          <p:nvPr>
            <p:ph type="dt" sz="half" idx="10"/>
          </p:nvPr>
        </p:nvSpPr>
        <p:spPr/>
        <p:txBody>
          <a:bodyPr/>
          <a:lstStyle/>
          <a:p>
            <a:fld id="{D56F6017-C0B4-4B80-BE6C-A00929549C77}" type="datetimeFigureOut">
              <a:rPr lang="es-AR" smtClean="0"/>
              <a:t>1/5/2024</a:t>
            </a:fld>
            <a:endParaRPr lang="es-AR"/>
          </a:p>
        </p:txBody>
      </p:sp>
      <p:sp>
        <p:nvSpPr>
          <p:cNvPr id="8" name="Marcador de pie de página 7"/>
          <p:cNvSpPr>
            <a:spLocks noGrp="1"/>
          </p:cNvSpPr>
          <p:nvPr>
            <p:ph type="ftr" sz="quarter" idx="11"/>
          </p:nvPr>
        </p:nvSpPr>
        <p:spPr/>
        <p:txBody>
          <a:bodyPr/>
          <a:lstStyle/>
          <a:p>
            <a:endParaRPr lang="es-AR"/>
          </a:p>
        </p:txBody>
      </p:sp>
      <p:sp>
        <p:nvSpPr>
          <p:cNvPr id="9" name="Marcador de número de diapositiva 8"/>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104061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AR"/>
          </a:p>
        </p:txBody>
      </p:sp>
      <p:sp>
        <p:nvSpPr>
          <p:cNvPr id="3" name="Marcador de fecha 2"/>
          <p:cNvSpPr>
            <a:spLocks noGrp="1"/>
          </p:cNvSpPr>
          <p:nvPr>
            <p:ph type="dt" sz="half" idx="10"/>
          </p:nvPr>
        </p:nvSpPr>
        <p:spPr/>
        <p:txBody>
          <a:bodyPr/>
          <a:lstStyle/>
          <a:p>
            <a:fld id="{D56F6017-C0B4-4B80-BE6C-A00929549C77}" type="datetimeFigureOut">
              <a:rPr lang="es-AR" smtClean="0"/>
              <a:t>1/5/2024</a:t>
            </a:fld>
            <a:endParaRPr lang="es-AR"/>
          </a:p>
        </p:txBody>
      </p:sp>
      <p:sp>
        <p:nvSpPr>
          <p:cNvPr id="4" name="Marcador de pie de página 3"/>
          <p:cNvSpPr>
            <a:spLocks noGrp="1"/>
          </p:cNvSpPr>
          <p:nvPr>
            <p:ph type="ftr" sz="quarter" idx="11"/>
          </p:nvPr>
        </p:nvSpPr>
        <p:spPr/>
        <p:txBody>
          <a:bodyPr/>
          <a:lstStyle/>
          <a:p>
            <a:endParaRPr lang="es-AR"/>
          </a:p>
        </p:txBody>
      </p:sp>
      <p:sp>
        <p:nvSpPr>
          <p:cNvPr id="5" name="Marcador de número de diapositiva 4"/>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2374193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56F6017-C0B4-4B80-BE6C-A00929549C77}" type="datetimeFigureOut">
              <a:rPr lang="es-AR" smtClean="0"/>
              <a:t>1/5/2024</a:t>
            </a:fld>
            <a:endParaRPr lang="es-AR"/>
          </a:p>
        </p:txBody>
      </p:sp>
      <p:sp>
        <p:nvSpPr>
          <p:cNvPr id="3" name="Marcador de pie de página 2"/>
          <p:cNvSpPr>
            <a:spLocks noGrp="1"/>
          </p:cNvSpPr>
          <p:nvPr>
            <p:ph type="ftr" sz="quarter" idx="11"/>
          </p:nvPr>
        </p:nvSpPr>
        <p:spPr/>
        <p:txBody>
          <a:bodyPr/>
          <a:lstStyle/>
          <a:p>
            <a:endParaRPr lang="es-AR"/>
          </a:p>
        </p:txBody>
      </p:sp>
      <p:sp>
        <p:nvSpPr>
          <p:cNvPr id="4" name="Marcador de número de diapositiva 3"/>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3850951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56F6017-C0B4-4B80-BE6C-A00929549C77}" type="datetimeFigureOut">
              <a:rPr lang="es-AR" smtClean="0"/>
              <a:t>1/5/2024</a:t>
            </a:fld>
            <a:endParaRPr lang="es-AR"/>
          </a:p>
        </p:txBody>
      </p:sp>
      <p:sp>
        <p:nvSpPr>
          <p:cNvPr id="6" name="Marcador de pie de página 5"/>
          <p:cNvSpPr>
            <a:spLocks noGrp="1"/>
          </p:cNvSpPr>
          <p:nvPr>
            <p:ph type="ftr" sz="quarter" idx="11"/>
          </p:nvPr>
        </p:nvSpPr>
        <p:spPr/>
        <p:txBody>
          <a:bodyPr/>
          <a:lstStyle/>
          <a:p>
            <a:endParaRPr lang="es-AR"/>
          </a:p>
        </p:txBody>
      </p:sp>
      <p:sp>
        <p:nvSpPr>
          <p:cNvPr id="7" name="Marcador de número de diapositiva 6"/>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3041121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56F6017-C0B4-4B80-BE6C-A00929549C77}" type="datetimeFigureOut">
              <a:rPr lang="es-AR" smtClean="0"/>
              <a:t>1/5/2024</a:t>
            </a:fld>
            <a:endParaRPr lang="es-AR"/>
          </a:p>
        </p:txBody>
      </p:sp>
      <p:sp>
        <p:nvSpPr>
          <p:cNvPr id="6" name="Marcador de pie de página 5"/>
          <p:cNvSpPr>
            <a:spLocks noGrp="1"/>
          </p:cNvSpPr>
          <p:nvPr>
            <p:ph type="ftr" sz="quarter" idx="11"/>
          </p:nvPr>
        </p:nvSpPr>
        <p:spPr/>
        <p:txBody>
          <a:bodyPr/>
          <a:lstStyle/>
          <a:p>
            <a:endParaRPr lang="es-AR"/>
          </a:p>
        </p:txBody>
      </p:sp>
      <p:sp>
        <p:nvSpPr>
          <p:cNvPr id="7" name="Marcador de número de diapositiva 6"/>
          <p:cNvSpPr>
            <a:spLocks noGrp="1"/>
          </p:cNvSpPr>
          <p:nvPr>
            <p:ph type="sldNum" sz="quarter" idx="12"/>
          </p:nvPr>
        </p:nvSpPr>
        <p:spPr/>
        <p:txBody>
          <a:bodyPr/>
          <a:lstStyle/>
          <a:p>
            <a:fld id="{69C3BDE1-DA75-4390-BBF0-C0D515D7EA51}" type="slidenum">
              <a:rPr lang="es-AR" smtClean="0"/>
              <a:t>‹Nº›</a:t>
            </a:fld>
            <a:endParaRPr lang="es-AR"/>
          </a:p>
        </p:txBody>
      </p:sp>
    </p:spTree>
    <p:extLst>
      <p:ext uri="{BB962C8B-B14F-4D97-AF65-F5344CB8AC3E}">
        <p14:creationId xmlns:p14="http://schemas.microsoft.com/office/powerpoint/2010/main" val="3982652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6F6017-C0B4-4B80-BE6C-A00929549C77}" type="datetimeFigureOut">
              <a:rPr lang="es-AR" smtClean="0"/>
              <a:t>1/5/2024</a:t>
            </a:fld>
            <a:endParaRPr lang="es-A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C3BDE1-DA75-4390-BBF0-C0D515D7EA51}" type="slidenum">
              <a:rPr lang="es-AR" smtClean="0"/>
              <a:t>‹Nº›</a:t>
            </a:fld>
            <a:endParaRPr lang="es-AR"/>
          </a:p>
        </p:txBody>
      </p:sp>
    </p:spTree>
    <p:extLst>
      <p:ext uri="{BB962C8B-B14F-4D97-AF65-F5344CB8AC3E}">
        <p14:creationId xmlns:p14="http://schemas.microsoft.com/office/powerpoint/2010/main" val="633002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AR" dirty="0"/>
              <a:t>Psicología Social y comunitaria:</a:t>
            </a:r>
            <a:br>
              <a:rPr lang="es-AR" dirty="0"/>
            </a:br>
            <a:r>
              <a:rPr lang="es-AR" dirty="0"/>
              <a:t>Sujetos, aprendizajes y grupos.</a:t>
            </a:r>
          </a:p>
        </p:txBody>
      </p:sp>
      <p:sp>
        <p:nvSpPr>
          <p:cNvPr id="3" name="Subtítulo 2"/>
          <p:cNvSpPr>
            <a:spLocks noGrp="1"/>
          </p:cNvSpPr>
          <p:nvPr>
            <p:ph type="subTitle" idx="1"/>
          </p:nvPr>
        </p:nvSpPr>
        <p:spPr/>
        <p:txBody>
          <a:bodyPr/>
          <a:lstStyle/>
          <a:p>
            <a:endParaRPr lang="es-AR" dirty="0"/>
          </a:p>
        </p:txBody>
      </p:sp>
    </p:spTree>
    <p:extLst>
      <p:ext uri="{BB962C8B-B14F-4D97-AF65-F5344CB8AC3E}">
        <p14:creationId xmlns:p14="http://schemas.microsoft.com/office/powerpoint/2010/main" val="389256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B07F5D-6250-79D5-EEC6-205F85F5E921}"/>
              </a:ext>
            </a:extLst>
          </p:cNvPr>
          <p:cNvSpPr>
            <a:spLocks noGrp="1"/>
          </p:cNvSpPr>
          <p:nvPr>
            <p:ph type="title"/>
          </p:nvPr>
        </p:nvSpPr>
        <p:spPr/>
        <p:txBody>
          <a:bodyPr/>
          <a:lstStyle/>
          <a:p>
            <a:r>
              <a:rPr lang="es-AR" dirty="0"/>
              <a:t>Psicología Comunitaria en América Latina</a:t>
            </a:r>
          </a:p>
        </p:txBody>
      </p:sp>
      <p:sp>
        <p:nvSpPr>
          <p:cNvPr id="3" name="Marcador de contenido 2">
            <a:extLst>
              <a:ext uri="{FF2B5EF4-FFF2-40B4-BE49-F238E27FC236}">
                <a16:creationId xmlns:a16="http://schemas.microsoft.com/office/drawing/2014/main" id="{9F3EC459-D9D4-46B5-4BA3-43649CC84BBB}"/>
              </a:ext>
            </a:extLst>
          </p:cNvPr>
          <p:cNvSpPr>
            <a:spLocks noGrp="1"/>
          </p:cNvSpPr>
          <p:nvPr>
            <p:ph idx="1"/>
          </p:nvPr>
        </p:nvSpPr>
        <p:spPr/>
        <p:txBody>
          <a:bodyPr/>
          <a:lstStyle/>
          <a:p>
            <a:r>
              <a:rPr lang="es-ES" dirty="0"/>
              <a:t>En América latina la psicología comunitaria nace a partir de la disconformidad con una psicología social que se situaba bajo el signo del individualismo y que no daba respuesta a los problemas sociales.</a:t>
            </a:r>
          </a:p>
          <a:p>
            <a:r>
              <a:rPr lang="es-ES" dirty="0"/>
              <a:t>Psicología comunitaria: busca dar respuestas a los problemas sociales.</a:t>
            </a:r>
            <a:endParaRPr lang="es-AR" dirty="0"/>
          </a:p>
        </p:txBody>
      </p:sp>
    </p:spTree>
    <p:extLst>
      <p:ext uri="{BB962C8B-B14F-4D97-AF65-F5344CB8AC3E}">
        <p14:creationId xmlns:p14="http://schemas.microsoft.com/office/powerpoint/2010/main" val="1051416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F66F6A-31A0-1937-E740-86012C721B0B}"/>
              </a:ext>
            </a:extLst>
          </p:cNvPr>
          <p:cNvSpPr>
            <a:spLocks noGrp="1"/>
          </p:cNvSpPr>
          <p:nvPr>
            <p:ph type="title"/>
          </p:nvPr>
        </p:nvSpPr>
        <p:spPr/>
        <p:txBody>
          <a:bodyPr/>
          <a:lstStyle/>
          <a:p>
            <a:endParaRPr lang="es-AR"/>
          </a:p>
        </p:txBody>
      </p:sp>
      <p:sp>
        <p:nvSpPr>
          <p:cNvPr id="3" name="Marcador de contenido 2">
            <a:extLst>
              <a:ext uri="{FF2B5EF4-FFF2-40B4-BE49-F238E27FC236}">
                <a16:creationId xmlns:a16="http://schemas.microsoft.com/office/drawing/2014/main" id="{3C2EF7B5-FB83-4F4C-50DB-DD409944A4E9}"/>
              </a:ext>
            </a:extLst>
          </p:cNvPr>
          <p:cNvSpPr>
            <a:spLocks noGrp="1"/>
          </p:cNvSpPr>
          <p:nvPr>
            <p:ph idx="1"/>
          </p:nvPr>
        </p:nvSpPr>
        <p:spPr>
          <a:xfrm>
            <a:off x="838200" y="1690688"/>
            <a:ext cx="10515600" cy="4486275"/>
          </a:xfrm>
        </p:spPr>
        <p:txBody>
          <a:bodyPr>
            <a:normAutofit fontScale="92500"/>
          </a:bodyPr>
          <a:lstStyle/>
          <a:p>
            <a:r>
              <a:rPr lang="es-ES" dirty="0"/>
              <a:t>Así es como en los años 70”, por fuerza de las condiciones sociales presentes en muchos de los países latinoamericanos y de la poca capacidad que mostraba la psicología para responder a los urgentes problemas que los aquejaban, comienza a desarrollarse una nueva práctica, que va a exigir una redefinición (tanto de los profesionales de la psicología, como de su objeto de estudio e intervención). Un modelo alternativo al modelo médico buscando el desarrollo de esas comunidades y su fortalecimiento, y centrando en ellos el origen de la acción. Los miembros de dichas comunidades dejaban de ser considerados como sujetos pasivos (sujetados) de la actividad de los psicólogos, para ser vistos como actores sociales, constructores de su realidad. El énfasis se puso en la comunidad y no en el fortalecimiento de las instituciones.</a:t>
            </a:r>
            <a:endParaRPr lang="es-AR" dirty="0"/>
          </a:p>
        </p:txBody>
      </p:sp>
    </p:spTree>
    <p:extLst>
      <p:ext uri="{BB962C8B-B14F-4D97-AF65-F5344CB8AC3E}">
        <p14:creationId xmlns:p14="http://schemas.microsoft.com/office/powerpoint/2010/main" val="3369125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3EAAA8-5599-211C-5326-5F3899BD5A15}"/>
              </a:ext>
            </a:extLst>
          </p:cNvPr>
          <p:cNvSpPr>
            <a:spLocks noGrp="1"/>
          </p:cNvSpPr>
          <p:nvPr>
            <p:ph type="title"/>
          </p:nvPr>
        </p:nvSpPr>
        <p:spPr/>
        <p:txBody>
          <a:bodyPr/>
          <a:lstStyle/>
          <a:p>
            <a:endParaRPr lang="es-AR"/>
          </a:p>
        </p:txBody>
      </p:sp>
      <p:sp>
        <p:nvSpPr>
          <p:cNvPr id="3" name="Marcador de contenido 2">
            <a:extLst>
              <a:ext uri="{FF2B5EF4-FFF2-40B4-BE49-F238E27FC236}">
                <a16:creationId xmlns:a16="http://schemas.microsoft.com/office/drawing/2014/main" id="{431089D2-4D21-E5E1-3D95-683ED65ADDB6}"/>
              </a:ext>
            </a:extLst>
          </p:cNvPr>
          <p:cNvSpPr>
            <a:spLocks noGrp="1"/>
          </p:cNvSpPr>
          <p:nvPr>
            <p:ph idx="1"/>
          </p:nvPr>
        </p:nvSpPr>
        <p:spPr/>
        <p:txBody>
          <a:bodyPr>
            <a:normAutofit fontScale="85000" lnSpcReduction="20000"/>
          </a:bodyPr>
          <a:lstStyle/>
          <a:p>
            <a:r>
              <a:rPr lang="es-ES" dirty="0"/>
              <a:t>Los aspectos que marcaron a la psicología comunitaria en sus inicios son:</a:t>
            </a:r>
          </a:p>
          <a:p>
            <a:r>
              <a:rPr lang="es-ES" dirty="0"/>
              <a:t>Respuesta a la crisis de la psicología social.</a:t>
            </a:r>
          </a:p>
          <a:p>
            <a:r>
              <a:rPr lang="es-ES" dirty="0"/>
              <a:t> La carencia de una definición. Las primeras definiciones en América latina aparecen a inicios de los 80”.</a:t>
            </a:r>
          </a:p>
          <a:p>
            <a:r>
              <a:rPr lang="es-ES" dirty="0"/>
              <a:t>Comprender que el grupo social y el sujeto humano surgen y son parte de un espacio y de un tiempo y se dan en relaciones construidas cada día, colectivamente, en procesos dialécticos de mutua influencia.</a:t>
            </a:r>
          </a:p>
          <a:p>
            <a:r>
              <a:rPr lang="es-ES" dirty="0"/>
              <a:t>La búsqueda de modelos teóricos y metodológicos que ayudasen a entender y explicar los fenómenos con los cuales se trabajaba.</a:t>
            </a:r>
          </a:p>
          <a:p>
            <a:r>
              <a:rPr lang="es-ES" dirty="0"/>
              <a:t>Nace de una práctica transformadora, que apela a una pluralidad de fuentes teóricas para intentar luego elaborar modelos teóricos propios que respondan a las realidades con las que se trabaja.</a:t>
            </a:r>
          </a:p>
          <a:p>
            <a:r>
              <a:rPr lang="es-ES" dirty="0"/>
              <a:t>Una psicología de la acción para la transformación.</a:t>
            </a:r>
            <a:endParaRPr lang="es-AR" dirty="0"/>
          </a:p>
        </p:txBody>
      </p:sp>
    </p:spTree>
    <p:extLst>
      <p:ext uri="{BB962C8B-B14F-4D97-AF65-F5344CB8AC3E}">
        <p14:creationId xmlns:p14="http://schemas.microsoft.com/office/powerpoint/2010/main" val="1159023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7CA1A9-80B9-BC18-653F-C07DBD3F4DBA}"/>
              </a:ext>
            </a:extLst>
          </p:cNvPr>
          <p:cNvSpPr>
            <a:spLocks noGrp="1"/>
          </p:cNvSpPr>
          <p:nvPr>
            <p:ph type="title"/>
          </p:nvPr>
        </p:nvSpPr>
        <p:spPr/>
        <p:txBody>
          <a:bodyPr/>
          <a:lstStyle/>
          <a:p>
            <a:endParaRPr lang="es-AR"/>
          </a:p>
        </p:txBody>
      </p:sp>
      <p:sp>
        <p:nvSpPr>
          <p:cNvPr id="3" name="Marcador de contenido 2">
            <a:extLst>
              <a:ext uri="{FF2B5EF4-FFF2-40B4-BE49-F238E27FC236}">
                <a16:creationId xmlns:a16="http://schemas.microsoft.com/office/drawing/2014/main" id="{28DD2DAA-9F94-B24F-EB43-00C0211A587B}"/>
              </a:ext>
            </a:extLst>
          </p:cNvPr>
          <p:cNvSpPr>
            <a:spLocks noGrp="1"/>
          </p:cNvSpPr>
          <p:nvPr>
            <p:ph idx="1"/>
          </p:nvPr>
        </p:nvSpPr>
        <p:spPr/>
        <p:txBody>
          <a:bodyPr>
            <a:normAutofit fontScale="77500" lnSpcReduction="20000"/>
          </a:bodyPr>
          <a:lstStyle/>
          <a:p>
            <a:r>
              <a:rPr lang="es-ES" dirty="0"/>
              <a:t>Se trabaja desde distintos puntos:</a:t>
            </a:r>
          </a:p>
          <a:p>
            <a:r>
              <a:rPr lang="es-ES" dirty="0"/>
              <a:t>Lo </a:t>
            </a:r>
            <a:r>
              <a:rPr lang="es-ES" b="1" dirty="0"/>
              <a:t>Práctico-teórico:</a:t>
            </a:r>
            <a:r>
              <a:rPr lang="es-ES" dirty="0"/>
              <a:t> construir un cuerpo de conocimientos relacionados, cuyo</a:t>
            </a:r>
          </a:p>
          <a:p>
            <a:r>
              <a:rPr lang="es-ES" dirty="0"/>
              <a:t>contenido genera acción.</a:t>
            </a:r>
          </a:p>
          <a:p>
            <a:r>
              <a:rPr lang="es-ES" dirty="0"/>
              <a:t>Lo </a:t>
            </a:r>
            <a:r>
              <a:rPr lang="es-ES" b="1" dirty="0"/>
              <a:t>Ontológico:</a:t>
            </a:r>
            <a:r>
              <a:rPr lang="es-ES" dirty="0"/>
              <a:t> define la naturaleza del sujeto cognoscente.</a:t>
            </a:r>
          </a:p>
          <a:p>
            <a:r>
              <a:rPr lang="es-ES" dirty="0"/>
              <a:t>Lo </a:t>
            </a:r>
            <a:r>
              <a:rPr lang="es-ES" b="1" dirty="0"/>
              <a:t>Epistemológico: </a:t>
            </a:r>
            <a:r>
              <a:rPr lang="es-ES" dirty="0"/>
              <a:t>busca definir el carácter del conocimiento producido.</a:t>
            </a:r>
          </a:p>
          <a:p>
            <a:r>
              <a:rPr lang="es-ES" dirty="0"/>
              <a:t>Lo </a:t>
            </a:r>
            <a:r>
              <a:rPr lang="es-ES" b="1" dirty="0"/>
              <a:t>Metodológico:</a:t>
            </a:r>
            <a:r>
              <a:rPr lang="es-ES" dirty="0"/>
              <a:t> hace aportes referentes al método para producir el conocimiento.</a:t>
            </a:r>
          </a:p>
          <a:p>
            <a:r>
              <a:rPr lang="es-ES" dirty="0"/>
              <a:t>Lo </a:t>
            </a:r>
            <a:r>
              <a:rPr lang="es-ES" b="1" dirty="0"/>
              <a:t>Ético:</a:t>
            </a:r>
            <a:r>
              <a:rPr lang="es-ES" dirty="0"/>
              <a:t> definir la naturaleza de la relación entre investigadores y las personas que</a:t>
            </a:r>
          </a:p>
          <a:p>
            <a:r>
              <a:rPr lang="es-ES" dirty="0"/>
              <a:t>forman las comunidades.</a:t>
            </a:r>
          </a:p>
          <a:p>
            <a:r>
              <a:rPr lang="es-ES" dirty="0"/>
              <a:t>Lo </a:t>
            </a:r>
            <a:r>
              <a:rPr lang="es-ES" b="1" dirty="0"/>
              <a:t>Político: </a:t>
            </a:r>
            <a:r>
              <a:rPr lang="es-ES" dirty="0"/>
              <a:t>la expresión de diferentes voces acerca de la propiedad del conocimiento</a:t>
            </a:r>
          </a:p>
          <a:p>
            <a:r>
              <a:rPr lang="es-ES" dirty="0"/>
              <a:t>producido.</a:t>
            </a:r>
            <a:endParaRPr lang="es-AR" dirty="0"/>
          </a:p>
        </p:txBody>
      </p:sp>
    </p:spTree>
    <p:extLst>
      <p:ext uri="{BB962C8B-B14F-4D97-AF65-F5344CB8AC3E}">
        <p14:creationId xmlns:p14="http://schemas.microsoft.com/office/powerpoint/2010/main" val="1245983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7ACD57-884C-463F-FD88-17F550444EBA}"/>
              </a:ext>
            </a:extLst>
          </p:cNvPr>
          <p:cNvSpPr>
            <a:spLocks noGrp="1"/>
          </p:cNvSpPr>
          <p:nvPr>
            <p:ph type="title"/>
          </p:nvPr>
        </p:nvSpPr>
        <p:spPr/>
        <p:txBody>
          <a:bodyPr/>
          <a:lstStyle/>
          <a:p>
            <a:endParaRPr lang="es-AR"/>
          </a:p>
        </p:txBody>
      </p:sp>
      <p:sp>
        <p:nvSpPr>
          <p:cNvPr id="3" name="Marcador de contenido 2">
            <a:extLst>
              <a:ext uri="{FF2B5EF4-FFF2-40B4-BE49-F238E27FC236}">
                <a16:creationId xmlns:a16="http://schemas.microsoft.com/office/drawing/2014/main" id="{207E0B29-1863-8695-01A8-6B78223A2225}"/>
              </a:ext>
            </a:extLst>
          </p:cNvPr>
          <p:cNvSpPr>
            <a:spLocks noGrp="1"/>
          </p:cNvSpPr>
          <p:nvPr>
            <p:ph idx="1"/>
          </p:nvPr>
        </p:nvSpPr>
        <p:spPr/>
        <p:txBody>
          <a:bodyPr>
            <a:normAutofit/>
          </a:bodyPr>
          <a:lstStyle/>
          <a:p>
            <a:r>
              <a:rPr lang="es-ES" dirty="0"/>
              <a:t>La psicología comunitaria es una forma de intervención.</a:t>
            </a:r>
          </a:p>
          <a:p>
            <a:r>
              <a:rPr lang="es-ES" dirty="0"/>
              <a:t>Tiene en cuenta a las comunidades con las que se trabaja.</a:t>
            </a:r>
          </a:p>
          <a:p>
            <a:r>
              <a:rPr lang="es-ES" dirty="0"/>
              <a:t>Se piensa a los sujetos como puestos en una situación pero que son protagónicos y activos en la construcción de su realidad para conseguir lo que necesitan y desean.</a:t>
            </a:r>
          </a:p>
          <a:p>
            <a:r>
              <a:rPr lang="es-ES" dirty="0"/>
              <a:t>Se trabaja, principalmente, con poblaciones precarizadas.</a:t>
            </a:r>
          </a:p>
          <a:p>
            <a:r>
              <a:rPr lang="es-ES" dirty="0"/>
              <a:t>Se busca fortalecer lo que ya hay en las comunidades y trabajar con aquellos recursos que ya hay disponibles.</a:t>
            </a:r>
            <a:endParaRPr lang="es-AR" dirty="0"/>
          </a:p>
        </p:txBody>
      </p:sp>
    </p:spTree>
    <p:extLst>
      <p:ext uri="{BB962C8B-B14F-4D97-AF65-F5344CB8AC3E}">
        <p14:creationId xmlns:p14="http://schemas.microsoft.com/office/powerpoint/2010/main" val="1892117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3013AD-23C5-4224-3BD5-722DFAAD3770}"/>
              </a:ext>
            </a:extLst>
          </p:cNvPr>
          <p:cNvSpPr>
            <a:spLocks noGrp="1"/>
          </p:cNvSpPr>
          <p:nvPr>
            <p:ph type="title"/>
          </p:nvPr>
        </p:nvSpPr>
        <p:spPr/>
        <p:txBody>
          <a:bodyPr/>
          <a:lstStyle/>
          <a:p>
            <a:endParaRPr lang="es-AR"/>
          </a:p>
        </p:txBody>
      </p:sp>
      <p:sp>
        <p:nvSpPr>
          <p:cNvPr id="3" name="Marcador de contenido 2">
            <a:extLst>
              <a:ext uri="{FF2B5EF4-FFF2-40B4-BE49-F238E27FC236}">
                <a16:creationId xmlns:a16="http://schemas.microsoft.com/office/drawing/2014/main" id="{BD218D98-CB84-0DF8-A879-63A4CA83B3D2}"/>
              </a:ext>
            </a:extLst>
          </p:cNvPr>
          <p:cNvSpPr>
            <a:spLocks noGrp="1"/>
          </p:cNvSpPr>
          <p:nvPr>
            <p:ph idx="1"/>
          </p:nvPr>
        </p:nvSpPr>
        <p:spPr/>
        <p:txBody>
          <a:bodyPr>
            <a:normAutofit fontScale="92500" lnSpcReduction="20000"/>
          </a:bodyPr>
          <a:lstStyle/>
          <a:p>
            <a:r>
              <a:rPr lang="es-ES" b="1" dirty="0"/>
              <a:t>Existen dos formas de trabajo comunitario:</a:t>
            </a:r>
          </a:p>
          <a:p>
            <a:r>
              <a:rPr lang="es-ES" b="1" dirty="0"/>
              <a:t>El que opera desde arriba hacia abajo</a:t>
            </a:r>
            <a:r>
              <a:rPr lang="es-ES" dirty="0"/>
              <a:t>: desde los organismos del Estado hacia las</a:t>
            </a:r>
          </a:p>
          <a:p>
            <a:pPr marL="0" indent="0">
              <a:buNone/>
            </a:pPr>
            <a:r>
              <a:rPr lang="es-ES" dirty="0"/>
              <a:t>comunidades. </a:t>
            </a:r>
          </a:p>
          <a:p>
            <a:r>
              <a:rPr lang="es-ES" dirty="0"/>
              <a:t>Selección de un barrio o zona carenciada, por la institución promotora.</a:t>
            </a:r>
          </a:p>
          <a:p>
            <a:r>
              <a:rPr lang="es-ES" dirty="0"/>
              <a:t>Determinación y jerarquización de las necesidades de dicho lugar, definidas por</a:t>
            </a:r>
          </a:p>
          <a:p>
            <a:pPr marL="0" indent="0">
              <a:buNone/>
            </a:pPr>
            <a:r>
              <a:rPr lang="es-ES" dirty="0"/>
              <a:t>los técnicos expertos.</a:t>
            </a:r>
          </a:p>
          <a:p>
            <a:r>
              <a:rPr lang="es-ES" dirty="0"/>
              <a:t>Elaboración por los técnicos de un plan de trabajo.</a:t>
            </a:r>
          </a:p>
          <a:p>
            <a:r>
              <a:rPr lang="es-ES" dirty="0"/>
              <a:t>Campaña para motivar a la comunidad a participar en la ejecución de dicho plan.</a:t>
            </a:r>
          </a:p>
          <a:p>
            <a:endParaRPr lang="es-ES" dirty="0"/>
          </a:p>
        </p:txBody>
      </p:sp>
    </p:spTree>
    <p:extLst>
      <p:ext uri="{BB962C8B-B14F-4D97-AF65-F5344CB8AC3E}">
        <p14:creationId xmlns:p14="http://schemas.microsoft.com/office/powerpoint/2010/main" val="2118087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8CEAEB-C7F4-6B61-D865-BC71F41A32CB}"/>
              </a:ext>
            </a:extLst>
          </p:cNvPr>
          <p:cNvSpPr>
            <a:spLocks noGrp="1"/>
          </p:cNvSpPr>
          <p:nvPr>
            <p:ph type="title"/>
          </p:nvPr>
        </p:nvSpPr>
        <p:spPr/>
        <p:txBody>
          <a:bodyPr/>
          <a:lstStyle/>
          <a:p>
            <a:endParaRPr lang="es-AR"/>
          </a:p>
        </p:txBody>
      </p:sp>
      <p:sp>
        <p:nvSpPr>
          <p:cNvPr id="3" name="Marcador de contenido 2">
            <a:extLst>
              <a:ext uri="{FF2B5EF4-FFF2-40B4-BE49-F238E27FC236}">
                <a16:creationId xmlns:a16="http://schemas.microsoft.com/office/drawing/2014/main" id="{192D4890-2670-93AD-08BB-3C1E0E7C8E7E}"/>
              </a:ext>
            </a:extLst>
          </p:cNvPr>
          <p:cNvSpPr>
            <a:spLocks noGrp="1"/>
          </p:cNvSpPr>
          <p:nvPr>
            <p:ph idx="1"/>
          </p:nvPr>
        </p:nvSpPr>
        <p:spPr/>
        <p:txBody>
          <a:bodyPr>
            <a:normAutofit fontScale="77500" lnSpcReduction="20000"/>
          </a:bodyPr>
          <a:lstStyle/>
          <a:p>
            <a:r>
              <a:rPr lang="es-ES" b="1" dirty="0"/>
              <a:t>El que opera desde abajo hacia arriba: </a:t>
            </a:r>
            <a:r>
              <a:rPr lang="es-ES" dirty="0"/>
              <a:t>desde organizaciones de base generadas en las</a:t>
            </a:r>
          </a:p>
          <a:p>
            <a:pPr marL="0" indent="0">
              <a:buNone/>
            </a:pPr>
            <a:r>
              <a:rPr lang="es-ES" dirty="0"/>
              <a:t>comunidades. </a:t>
            </a:r>
          </a:p>
          <a:p>
            <a:r>
              <a:rPr lang="es-ES" dirty="0"/>
              <a:t>Predominio de las relaciones horizontales entre los miembros del grupo.</a:t>
            </a:r>
          </a:p>
          <a:p>
            <a:r>
              <a:rPr lang="es-ES" dirty="0"/>
              <a:t>Generación de conciencia entre los participantes acerca de los problemas, sus causas, las vías para solucionarlos y sus dificultades.</a:t>
            </a:r>
          </a:p>
          <a:p>
            <a:r>
              <a:rPr lang="es-ES" dirty="0"/>
              <a:t>Desarrollo de vías para obtener recursos y manejar ayudas oficiales, incorporando diversos grados de compromiso.</a:t>
            </a:r>
          </a:p>
          <a:p>
            <a:r>
              <a:rPr lang="es-ES" dirty="0"/>
              <a:t>Participación integrada para la identificación de necesidades y su jerarquización, así como de recursos, para la búsqueda de soluciones y la toma de decisiones al respecto.</a:t>
            </a:r>
          </a:p>
          <a:p>
            <a:r>
              <a:rPr lang="es-ES" dirty="0"/>
              <a:t>Acción conjunta en la ejecución de las tareas, incorporando a la mayor cantidad posible de personas de la comunidad.</a:t>
            </a:r>
          </a:p>
          <a:p>
            <a:r>
              <a:rPr lang="es-ES" dirty="0"/>
              <a:t>Educación continua de los miembros de la comunidad en diferentes áreas.</a:t>
            </a:r>
          </a:p>
          <a:p>
            <a:r>
              <a:rPr lang="es-ES" dirty="0"/>
              <a:t>Toma de decisiones por grupos organizados de la comunidad</a:t>
            </a:r>
            <a:endParaRPr lang="es-AR" dirty="0"/>
          </a:p>
        </p:txBody>
      </p:sp>
    </p:spTree>
    <p:extLst>
      <p:ext uri="{BB962C8B-B14F-4D97-AF65-F5344CB8AC3E}">
        <p14:creationId xmlns:p14="http://schemas.microsoft.com/office/powerpoint/2010/main" val="4274841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41B5D7-47E5-E877-3085-91148526D6B6}"/>
              </a:ext>
            </a:extLst>
          </p:cNvPr>
          <p:cNvSpPr>
            <a:spLocks noGrp="1"/>
          </p:cNvSpPr>
          <p:nvPr>
            <p:ph type="title"/>
          </p:nvPr>
        </p:nvSpPr>
        <p:spPr/>
        <p:txBody>
          <a:bodyPr>
            <a:normAutofit/>
          </a:bodyPr>
          <a:lstStyle/>
          <a:p>
            <a:r>
              <a:rPr lang="es-AR" dirty="0"/>
              <a:t>Método de investigación e intervención en </a:t>
            </a:r>
            <a:r>
              <a:rPr lang="es-AR" dirty="0" err="1"/>
              <a:t>Ps</a:t>
            </a:r>
            <a:r>
              <a:rPr lang="es-AR" dirty="0"/>
              <a:t>. Comunitaria.</a:t>
            </a:r>
          </a:p>
        </p:txBody>
      </p:sp>
      <p:sp>
        <p:nvSpPr>
          <p:cNvPr id="3" name="Marcador de contenido 2">
            <a:extLst>
              <a:ext uri="{FF2B5EF4-FFF2-40B4-BE49-F238E27FC236}">
                <a16:creationId xmlns:a16="http://schemas.microsoft.com/office/drawing/2014/main" id="{C28964CB-AA91-75B6-E4BF-0D0606FAA610}"/>
              </a:ext>
            </a:extLst>
          </p:cNvPr>
          <p:cNvSpPr>
            <a:spLocks noGrp="1"/>
          </p:cNvSpPr>
          <p:nvPr>
            <p:ph idx="1"/>
          </p:nvPr>
        </p:nvSpPr>
        <p:spPr/>
        <p:txBody>
          <a:bodyPr/>
          <a:lstStyle/>
          <a:p>
            <a:r>
              <a:rPr lang="es-AR" dirty="0"/>
              <a:t>IAP: Investigación Acción </a:t>
            </a:r>
            <a:r>
              <a:rPr lang="es-AR" dirty="0" err="1"/>
              <a:t>Paticipativa</a:t>
            </a:r>
            <a:r>
              <a:rPr lang="es-AR" dirty="0"/>
              <a:t>.</a:t>
            </a:r>
          </a:p>
          <a:p>
            <a:r>
              <a:rPr lang="es-AR" dirty="0"/>
              <a:t>(ver ficha de cátedra </a:t>
            </a:r>
            <a:r>
              <a:rPr lang="es-AR" dirty="0" err="1"/>
              <a:t>N°</a:t>
            </a:r>
            <a:r>
              <a:rPr lang="es-AR" dirty="0"/>
              <a:t> 4)</a:t>
            </a:r>
          </a:p>
        </p:txBody>
      </p:sp>
    </p:spTree>
    <p:extLst>
      <p:ext uri="{BB962C8B-B14F-4D97-AF65-F5344CB8AC3E}">
        <p14:creationId xmlns:p14="http://schemas.microsoft.com/office/powerpoint/2010/main" val="715617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Elipse"/>
          <p:cNvSpPr/>
          <p:nvPr/>
        </p:nvSpPr>
        <p:spPr>
          <a:xfrm>
            <a:off x="3287689" y="1255934"/>
            <a:ext cx="3777495" cy="2684143"/>
          </a:xfrm>
          <a:prstGeom prst="ellipse">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BASE MATERIAL: biológica,</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Organismo natural. Sistema Nervioso Central. Plasticidad neuronal</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 </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 </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 </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p:txBody>
      </p:sp>
      <p:sp>
        <p:nvSpPr>
          <p:cNvPr id="4" name="3 Elipse"/>
          <p:cNvSpPr/>
          <p:nvPr/>
        </p:nvSpPr>
        <p:spPr>
          <a:xfrm>
            <a:off x="6629453" y="1255933"/>
            <a:ext cx="3289300" cy="2572062"/>
          </a:xfrm>
          <a:prstGeom prst="ellipse">
            <a:avLst/>
          </a:prstGeom>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ETAPA GENÉTICA DE LA INTELIGENCIA: Estructuras cognitivas. Maduración y desarrollo.</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 </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p:txBody>
      </p:sp>
      <p:sp>
        <p:nvSpPr>
          <p:cNvPr id="5" name="4 Elipse"/>
          <p:cNvSpPr/>
          <p:nvPr/>
        </p:nvSpPr>
        <p:spPr>
          <a:xfrm>
            <a:off x="3374242" y="2864452"/>
            <a:ext cx="3289300" cy="2731808"/>
          </a:xfrm>
          <a:prstGeom prst="ellipse">
            <a:avLst/>
          </a:prstGeom>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ES" sz="1200" b="0" i="0" u="none" strike="noStrike" kern="1200" cap="none" spc="0" normalizeH="0" baseline="0" noProof="0">
                <a:ln>
                  <a:noFill/>
                </a:ln>
                <a:solidFill>
                  <a:srgbClr val="000000"/>
                </a:solidFill>
                <a:effectLst/>
                <a:uLnTx/>
                <a:uFillTx/>
                <a:latin typeface="Arial"/>
                <a:ea typeface="Calibri"/>
                <a:cs typeface="Times New Roman"/>
              </a:rPr>
              <a:t>ORDEN HISTÓRICO SOCIAL Y CULTURAL: superestructural. Situaciones políticas y económicas, condiciones objetivas de existencia.</a:t>
            </a:r>
            <a:endParaRPr kumimoji="0" lang="es-AR" sz="1200" b="0" i="0" u="none" strike="noStrike" kern="1200" cap="none" spc="0" normalizeH="0" baseline="0" noProof="0">
              <a:ln>
                <a:noFill/>
              </a:ln>
              <a:solidFill>
                <a:srgbClr val="000000"/>
              </a:solidFill>
              <a:effectLst/>
              <a:uLnTx/>
              <a:uFillTx/>
              <a:latin typeface="Arial"/>
              <a:ea typeface="Calibri"/>
              <a:cs typeface="Times New Roman"/>
            </a:endParaRPr>
          </a:p>
        </p:txBody>
      </p:sp>
      <p:sp>
        <p:nvSpPr>
          <p:cNvPr id="6" name="5 Elipse"/>
          <p:cNvSpPr/>
          <p:nvPr/>
        </p:nvSpPr>
        <p:spPr>
          <a:xfrm>
            <a:off x="6282731" y="3148340"/>
            <a:ext cx="3289300" cy="2656924"/>
          </a:xfrm>
          <a:prstGeom prst="ellipse">
            <a:avLst/>
          </a:prstGeom>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 </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TRAMAS VINCULARES Y AFECTIVAS:</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000000"/>
                </a:solidFill>
                <a:effectLst/>
                <a:uLnTx/>
                <a:uFillTx/>
                <a:latin typeface="Arial"/>
                <a:ea typeface="Calibri"/>
                <a:cs typeface="Times New Roman"/>
              </a:rPr>
              <a:t>Experiencias de relaciones  internalizadas subjetivas. Deseos y emociones.</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p:txBody>
      </p:sp>
      <p:sp>
        <p:nvSpPr>
          <p:cNvPr id="7" name="7 Flecha cuádruple"/>
          <p:cNvSpPr/>
          <p:nvPr/>
        </p:nvSpPr>
        <p:spPr>
          <a:xfrm>
            <a:off x="5951984" y="2541964"/>
            <a:ext cx="1706880" cy="1706880"/>
          </a:xfrm>
          <a:prstGeom prst="quadArrow">
            <a:avLst>
              <a:gd name="adj1" fmla="val 22500"/>
              <a:gd name="adj2" fmla="val 22500"/>
              <a:gd name="adj3" fmla="val 23616"/>
            </a:avLst>
          </a:prstGeom>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Arial"/>
                <a:ea typeface="Calibri"/>
                <a:cs typeface="Times New Roman"/>
              </a:rPr>
              <a:t>Aprendizaje</a:t>
            </a:r>
            <a:endParaRPr kumimoji="0" lang="es-AR" sz="1200" b="0" i="0" u="none" strike="noStrike" kern="1200" cap="none" spc="0" normalizeH="0" baseline="0" noProof="0" dirty="0">
              <a:ln>
                <a:noFill/>
              </a:ln>
              <a:solidFill>
                <a:srgbClr val="000000"/>
              </a:solidFill>
              <a:effectLst/>
              <a:uLnTx/>
              <a:uFillTx/>
              <a:latin typeface="Arial"/>
              <a:ea typeface="Calibri"/>
              <a:cs typeface="Times New Roman"/>
            </a:endParaRPr>
          </a:p>
        </p:txBody>
      </p:sp>
      <p:sp>
        <p:nvSpPr>
          <p:cNvPr id="8" name="Rectangle 6"/>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AR" sz="1800" b="0" i="0" u="none" strike="noStrike" kern="1200" cap="none" spc="0" normalizeH="0" baseline="0" noProof="0">
              <a:ln>
                <a:noFill/>
              </a:ln>
              <a:solidFill>
                <a:prstClr val="black"/>
              </a:solidFill>
              <a:effectLst/>
              <a:uLnTx/>
              <a:uFillTx/>
              <a:latin typeface="Calibri"/>
              <a:ea typeface="+mn-ea"/>
              <a:cs typeface="+mn-cs"/>
            </a:endParaRPr>
          </a:p>
        </p:txBody>
      </p:sp>
      <p:sp>
        <p:nvSpPr>
          <p:cNvPr id="9" name="Rectangle 12"/>
          <p:cNvSpPr>
            <a:spLocks noChangeArrowheads="1"/>
          </p:cNvSpPr>
          <p:nvPr/>
        </p:nvSpPr>
        <p:spPr bwMode="auto">
          <a:xfrm>
            <a:off x="1524000" y="-36729"/>
            <a:ext cx="914400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defRPr/>
            </a:pPr>
            <a:endParaRPr kumimoji="0" lang="es-AR" sz="8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defRPr/>
            </a:pPr>
            <a:endParaRPr kumimoji="0" lang="es-AR" sz="8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defRPr/>
            </a:pPr>
            <a:br>
              <a:rPr kumimoji="0" lang="es-AR" sz="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br>
            <a:r>
              <a:rPr kumimoji="0" lang="es-AR" sz="1800" b="1" i="1" u="none" strike="noStrike" kern="1200" cap="none" spc="0" normalizeH="0" baseline="0" noProof="0" dirty="0">
                <a:ln>
                  <a:noFill/>
                </a:ln>
                <a:solidFill>
                  <a:srgbClr val="000000"/>
                </a:solidFill>
                <a:effectLst/>
                <a:uLnTx/>
                <a:uFillTx/>
                <a:latin typeface="Arial" pitchFamily="34" charset="0"/>
                <a:ea typeface="Arial Unicode MS" pitchFamily="34" charset="-128"/>
                <a:cs typeface="Arial" pitchFamily="34" charset="0"/>
              </a:rPr>
              <a:t>Esferas que sobre determinan la síntesis subjetiva de aprehensión de la realidad.</a:t>
            </a:r>
          </a:p>
          <a:p>
            <a:pPr marL="0" marR="0" lvl="0" indent="449263" algn="l" defTabSz="914400" rtl="0" eaLnBrk="0" fontAlgn="base" latinLnBrk="0" hangingPunct="0">
              <a:lnSpc>
                <a:spcPct val="100000"/>
              </a:lnSpc>
              <a:spcBef>
                <a:spcPct val="0"/>
              </a:spcBef>
              <a:spcAft>
                <a:spcPct val="0"/>
              </a:spcAft>
              <a:buClrTx/>
              <a:buSzTx/>
              <a:buFontTx/>
              <a:buNone/>
              <a:tabLst/>
              <a:defRPr/>
            </a:pPr>
            <a:endParaRPr kumimoji="0" lang="es-AR" sz="1000" b="1" i="1" u="none" strike="noStrike" kern="1200" cap="none" spc="0" normalizeH="0" baseline="0" noProof="0" dirty="0">
              <a:ln>
                <a:noFill/>
              </a:ln>
              <a:solidFill>
                <a:srgbClr val="000000"/>
              </a:solidFill>
              <a:effectLst/>
              <a:uLnTx/>
              <a:uFillTx/>
              <a:latin typeface="Arial" pitchFamily="34" charset="0"/>
              <a:ea typeface="Arial Unicode MS" pitchFamily="34" charset="-128"/>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defRPr/>
            </a:pPr>
            <a:endParaRPr kumimoji="0" lang="es-AR" sz="8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defRPr/>
            </a:pPr>
            <a:endParaRPr kumimoji="0" lang="es-ES_tradnl"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79545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AR" dirty="0"/>
              <a:t>Freud: punto de partida de la psicología social</a:t>
            </a:r>
          </a:p>
        </p:txBody>
      </p:sp>
      <p:sp>
        <p:nvSpPr>
          <p:cNvPr id="3" name="Subtítulo 2"/>
          <p:cNvSpPr>
            <a:spLocks noGrp="1"/>
          </p:cNvSpPr>
          <p:nvPr>
            <p:ph type="subTitle" idx="1"/>
          </p:nvPr>
        </p:nvSpPr>
        <p:spPr/>
        <p:txBody>
          <a:bodyPr/>
          <a:lstStyle/>
          <a:p>
            <a:endParaRPr lang="es-AR"/>
          </a:p>
        </p:txBody>
      </p:sp>
    </p:spTree>
    <p:extLst>
      <p:ext uri="{BB962C8B-B14F-4D97-AF65-F5344CB8AC3E}">
        <p14:creationId xmlns:p14="http://schemas.microsoft.com/office/powerpoint/2010/main" val="3082975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AR"/>
          </a:p>
        </p:txBody>
      </p:sp>
      <p:sp>
        <p:nvSpPr>
          <p:cNvPr id="3" name="Marcador de contenido 2"/>
          <p:cNvSpPr>
            <a:spLocks noGrp="1"/>
          </p:cNvSpPr>
          <p:nvPr>
            <p:ph idx="1"/>
          </p:nvPr>
        </p:nvSpPr>
        <p:spPr/>
        <p:txBody>
          <a:bodyPr/>
          <a:lstStyle/>
          <a:p>
            <a:r>
              <a:rPr lang="es-AR" dirty="0"/>
              <a:t>No existe un único objeto de estudio</a:t>
            </a:r>
          </a:p>
          <a:p>
            <a:r>
              <a:rPr lang="es-AR" dirty="0"/>
              <a:t>Trabajamos con un campo de problemas muy basto.</a:t>
            </a:r>
          </a:p>
          <a:p>
            <a:r>
              <a:rPr lang="es-AR" dirty="0"/>
              <a:t>¿qué significa problematizar el campo?</a:t>
            </a:r>
          </a:p>
          <a:p>
            <a:r>
              <a:rPr lang="es-AR" dirty="0"/>
              <a:t>¿cuál es la especificidad de la Psicología Social?</a:t>
            </a:r>
          </a:p>
          <a:p>
            <a:r>
              <a:rPr lang="es-AR" dirty="0"/>
              <a:t>¿Cuál es la especificidad de la Psicología Comunitaria</a:t>
            </a:r>
          </a:p>
          <a:p>
            <a:r>
              <a:rPr lang="es-AR" dirty="0"/>
              <a:t>Tensión individuo/sociedad</a:t>
            </a:r>
          </a:p>
          <a:p>
            <a:endParaRPr lang="es-AR" dirty="0"/>
          </a:p>
          <a:p>
            <a:endParaRPr lang="es-AR" dirty="0"/>
          </a:p>
        </p:txBody>
      </p:sp>
    </p:spTree>
    <p:extLst>
      <p:ext uri="{BB962C8B-B14F-4D97-AF65-F5344CB8AC3E}">
        <p14:creationId xmlns:p14="http://schemas.microsoft.com/office/powerpoint/2010/main" val="2368652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AR"/>
          </a:p>
        </p:txBody>
      </p:sp>
      <p:sp>
        <p:nvSpPr>
          <p:cNvPr id="3" name="Marcador de contenido 2"/>
          <p:cNvSpPr>
            <a:spLocks noGrp="1"/>
          </p:cNvSpPr>
          <p:nvPr>
            <p:ph idx="1"/>
          </p:nvPr>
        </p:nvSpPr>
        <p:spPr/>
        <p:txBody>
          <a:bodyPr/>
          <a:lstStyle/>
          <a:p>
            <a:r>
              <a:rPr lang="es-AR" dirty="0"/>
              <a:t>Concepción de sujeto:</a:t>
            </a:r>
          </a:p>
          <a:p>
            <a:r>
              <a:rPr lang="es-AR" dirty="0"/>
              <a:t>En la vida anímica individual aparece integrado el otro: Como modelo, objeto, auxiliar, adversario.</a:t>
            </a:r>
          </a:p>
          <a:p>
            <a:r>
              <a:rPr lang="es-AR" dirty="0"/>
              <a:t>Según Melanie Klein: relaciones sociales que se han internalizado que en algún momento fueron externas al sujeto y se </a:t>
            </a:r>
            <a:r>
              <a:rPr lang="es-AR" dirty="0" err="1"/>
              <a:t>introyectan</a:t>
            </a:r>
            <a:r>
              <a:rPr lang="es-AR" dirty="0"/>
              <a:t>.</a:t>
            </a:r>
          </a:p>
          <a:p>
            <a:r>
              <a:rPr lang="es-AR" dirty="0"/>
              <a:t>Vínculos que se reproducen en las relaciones grupales del yo.</a:t>
            </a:r>
          </a:p>
          <a:p>
            <a:pPr marL="0" indent="0">
              <a:buNone/>
            </a:pPr>
            <a:endParaRPr lang="es-AR" dirty="0"/>
          </a:p>
          <a:p>
            <a:pPr marL="0" indent="0">
              <a:buNone/>
            </a:pPr>
            <a:endParaRPr lang="es-AR" dirty="0"/>
          </a:p>
        </p:txBody>
      </p:sp>
    </p:spTree>
    <p:extLst>
      <p:ext uri="{BB962C8B-B14F-4D97-AF65-F5344CB8AC3E}">
        <p14:creationId xmlns:p14="http://schemas.microsoft.com/office/powerpoint/2010/main" val="854422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AR"/>
          </a:p>
        </p:txBody>
      </p:sp>
      <p:sp>
        <p:nvSpPr>
          <p:cNvPr id="3" name="Marcador de contenido 2"/>
          <p:cNvSpPr>
            <a:spLocks noGrp="1"/>
          </p:cNvSpPr>
          <p:nvPr>
            <p:ph idx="1"/>
          </p:nvPr>
        </p:nvSpPr>
        <p:spPr/>
        <p:txBody>
          <a:bodyPr/>
          <a:lstStyle/>
          <a:p>
            <a:r>
              <a:rPr lang="es-AR" dirty="0"/>
              <a:t>Vínculos que incluyen al sujeto, el objeto y sus mutuas interrelaciones. Configurados sobre experiencias precoces</a:t>
            </a:r>
          </a:p>
          <a:p>
            <a:r>
              <a:rPr lang="es-AR" dirty="0"/>
              <a:t>Experiencia no es igual a instinto</a:t>
            </a:r>
          </a:p>
          <a:p>
            <a:r>
              <a:rPr lang="es-AR" dirty="0"/>
              <a:t>Interacción entre objetos internos (mundo interno) en dialéctica con los objetos del mundo.</a:t>
            </a:r>
          </a:p>
        </p:txBody>
      </p:sp>
    </p:spTree>
    <p:extLst>
      <p:ext uri="{BB962C8B-B14F-4D97-AF65-F5344CB8AC3E}">
        <p14:creationId xmlns:p14="http://schemas.microsoft.com/office/powerpoint/2010/main" val="3395317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AR"/>
          </a:p>
        </p:txBody>
      </p:sp>
      <p:sp>
        <p:nvSpPr>
          <p:cNvPr id="3" name="Marcador de contenido 2"/>
          <p:cNvSpPr>
            <a:spLocks noGrp="1"/>
          </p:cNvSpPr>
          <p:nvPr>
            <p:ph idx="1"/>
          </p:nvPr>
        </p:nvSpPr>
        <p:spPr/>
        <p:txBody>
          <a:bodyPr/>
          <a:lstStyle/>
          <a:p>
            <a:r>
              <a:rPr lang="es-AR" dirty="0"/>
              <a:t>Principio de acción recíproca funcionando en espiral rige la relación yo- objeto.</a:t>
            </a:r>
          </a:p>
          <a:p>
            <a:r>
              <a:rPr lang="es-AR" dirty="0"/>
              <a:t>Las relaciones internalizadas, sufriendo la actividad de mecanismos y técnicas de defensas constituyen el grupo interno</a:t>
            </a:r>
          </a:p>
        </p:txBody>
      </p:sp>
    </p:spTree>
    <p:extLst>
      <p:ext uri="{BB962C8B-B14F-4D97-AF65-F5344CB8AC3E}">
        <p14:creationId xmlns:p14="http://schemas.microsoft.com/office/powerpoint/2010/main" val="12626123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AR" dirty="0"/>
          </a:p>
        </p:txBody>
      </p:sp>
      <p:sp>
        <p:nvSpPr>
          <p:cNvPr id="5" name="Marcador de contenido 4"/>
          <p:cNvSpPr>
            <a:spLocks noGrp="1"/>
          </p:cNvSpPr>
          <p:nvPr>
            <p:ph sz="half" idx="1"/>
          </p:nvPr>
        </p:nvSpPr>
        <p:spPr/>
        <p:txBody>
          <a:bodyPr/>
          <a:lstStyle/>
          <a:p>
            <a:r>
              <a:rPr lang="es-AR" b="1" dirty="0"/>
              <a:t>S. FREUD</a:t>
            </a:r>
          </a:p>
          <a:p>
            <a:r>
              <a:rPr lang="es-AR" dirty="0"/>
              <a:t>Visión antropocéntrica</a:t>
            </a:r>
          </a:p>
          <a:p>
            <a:r>
              <a:rPr lang="es-AR" dirty="0"/>
              <a:t>El sujeto merced de sus instintos/pulsiones</a:t>
            </a:r>
          </a:p>
        </p:txBody>
      </p:sp>
      <p:sp>
        <p:nvSpPr>
          <p:cNvPr id="6" name="Marcador de contenido 5"/>
          <p:cNvSpPr>
            <a:spLocks noGrp="1"/>
          </p:cNvSpPr>
          <p:nvPr>
            <p:ph sz="half" idx="2"/>
          </p:nvPr>
        </p:nvSpPr>
        <p:spPr/>
        <p:txBody>
          <a:bodyPr/>
          <a:lstStyle/>
          <a:p>
            <a:r>
              <a:rPr lang="es-AR" b="1" dirty="0"/>
              <a:t>P. RIVIÈRE </a:t>
            </a:r>
          </a:p>
          <a:p>
            <a:r>
              <a:rPr lang="es-AR" dirty="0"/>
              <a:t>El psiquismo del sujeto se organiza vincularmente.</a:t>
            </a:r>
          </a:p>
          <a:p>
            <a:r>
              <a:rPr lang="es-AR" dirty="0"/>
              <a:t>Relaciones externas que se internalizan</a:t>
            </a:r>
          </a:p>
          <a:p>
            <a:r>
              <a:rPr lang="es-AR" dirty="0"/>
              <a:t>Se reproducen en el yo las relaciones grupales</a:t>
            </a:r>
          </a:p>
        </p:txBody>
      </p:sp>
    </p:spTree>
    <p:extLst>
      <p:ext uri="{BB962C8B-B14F-4D97-AF65-F5344CB8AC3E}">
        <p14:creationId xmlns:p14="http://schemas.microsoft.com/office/powerpoint/2010/main" val="35546768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AR" dirty="0"/>
              <a:t>Concepto de sujeto en P. R.</a:t>
            </a:r>
          </a:p>
        </p:txBody>
      </p:sp>
      <p:sp>
        <p:nvSpPr>
          <p:cNvPr id="6" name="Marcador de contenido 5"/>
          <p:cNvSpPr>
            <a:spLocks noGrp="1"/>
          </p:cNvSpPr>
          <p:nvPr>
            <p:ph idx="1"/>
          </p:nvPr>
        </p:nvSpPr>
        <p:spPr/>
        <p:txBody>
          <a:bodyPr/>
          <a:lstStyle/>
          <a:p>
            <a:r>
              <a:rPr lang="es-AR" dirty="0"/>
              <a:t>Praxis</a:t>
            </a:r>
          </a:p>
          <a:p>
            <a:r>
              <a:rPr lang="es-AR" dirty="0"/>
              <a:t>Síntesis</a:t>
            </a:r>
          </a:p>
          <a:p>
            <a:r>
              <a:rPr lang="es-AR" dirty="0"/>
              <a:t>Emergente</a:t>
            </a:r>
          </a:p>
          <a:p>
            <a:r>
              <a:rPr lang="es-AR" dirty="0"/>
              <a:t>De la necesidad</a:t>
            </a:r>
          </a:p>
          <a:p>
            <a:r>
              <a:rPr lang="es-AR" dirty="0"/>
              <a:t>Resultante de una interacción</a:t>
            </a:r>
          </a:p>
          <a:p>
            <a:r>
              <a:rPr lang="es-AR" dirty="0"/>
              <a:t>Sus condiciones concretas determinan su psiquismo</a:t>
            </a:r>
          </a:p>
          <a:p>
            <a:r>
              <a:rPr lang="es-AR" dirty="0"/>
              <a:t>En el aprendizaje se va configurando su estructura psíquica</a:t>
            </a:r>
          </a:p>
        </p:txBody>
      </p:sp>
    </p:spTree>
    <p:extLst>
      <p:ext uri="{BB962C8B-B14F-4D97-AF65-F5344CB8AC3E}">
        <p14:creationId xmlns:p14="http://schemas.microsoft.com/office/powerpoint/2010/main" val="9959292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Estructura Psíquica coherente con las Relaciones Sociales</a:t>
            </a:r>
            <a:br>
              <a:rPr lang="es-ES" dirty="0"/>
            </a:br>
            <a:endParaRPr lang="es-AR" dirty="0"/>
          </a:p>
        </p:txBody>
      </p:sp>
      <p:sp>
        <p:nvSpPr>
          <p:cNvPr id="3" name="Marcador de contenido 2"/>
          <p:cNvSpPr>
            <a:spLocks noGrp="1"/>
          </p:cNvSpPr>
          <p:nvPr>
            <p:ph idx="1"/>
          </p:nvPr>
        </p:nvSpPr>
        <p:spPr/>
        <p:txBody>
          <a:bodyPr/>
          <a:lstStyle/>
          <a:p>
            <a:r>
              <a:rPr lang="es-AR" dirty="0"/>
              <a:t>Las Relaciones sociales determinan:</a:t>
            </a:r>
          </a:p>
          <a:p>
            <a:r>
              <a:rPr lang="es-AR" dirty="0"/>
              <a:t>La forma de interpretar el mundo</a:t>
            </a:r>
          </a:p>
          <a:p>
            <a:r>
              <a:rPr lang="es-AR" dirty="0"/>
              <a:t>Las emociones, las formas de amar, de la sexualidad, la relación con el cuerpo.</a:t>
            </a:r>
          </a:p>
          <a:p>
            <a:r>
              <a:rPr lang="es-AR" dirty="0"/>
              <a:t>En el aprendizaje se configura la estructura psíquica coherente con la estructura social</a:t>
            </a:r>
          </a:p>
        </p:txBody>
      </p:sp>
    </p:spTree>
    <p:extLst>
      <p:ext uri="{BB962C8B-B14F-4D97-AF65-F5344CB8AC3E}">
        <p14:creationId xmlns:p14="http://schemas.microsoft.com/office/powerpoint/2010/main" val="36767657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a:t>GRUPO</a:t>
            </a:r>
          </a:p>
        </p:txBody>
      </p:sp>
      <p:sp>
        <p:nvSpPr>
          <p:cNvPr id="3" name="Marcador de contenido 2"/>
          <p:cNvSpPr>
            <a:spLocks noGrp="1"/>
          </p:cNvSpPr>
          <p:nvPr>
            <p:ph idx="1"/>
          </p:nvPr>
        </p:nvSpPr>
        <p:spPr/>
        <p:txBody>
          <a:bodyPr/>
          <a:lstStyle/>
          <a:p>
            <a:r>
              <a:rPr lang="es-ES" dirty="0"/>
              <a:t>Conjunto restringido de personas que, ligadas por constantes de tiempo y espacio y articuladas por su mutua representación interna,  se propone en forma explícita o implícita, una tarea que constituye su finalidad, interactuando a través de complejos mecanismos de asunción y adjudicación de roles.</a:t>
            </a:r>
          </a:p>
          <a:p>
            <a:endParaRPr lang="es-ES" dirty="0"/>
          </a:p>
          <a:p>
            <a:endParaRPr lang="es-AR" dirty="0"/>
          </a:p>
        </p:txBody>
      </p:sp>
    </p:spTree>
    <p:extLst>
      <p:ext uri="{BB962C8B-B14F-4D97-AF65-F5344CB8AC3E}">
        <p14:creationId xmlns:p14="http://schemas.microsoft.com/office/powerpoint/2010/main" val="4274396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AR" dirty="0"/>
              <a:t>SUJETO</a:t>
            </a:r>
          </a:p>
        </p:txBody>
      </p:sp>
      <p:sp>
        <p:nvSpPr>
          <p:cNvPr id="5" name="Marcador de contenido 4"/>
          <p:cNvSpPr>
            <a:spLocks noGrp="1"/>
          </p:cNvSpPr>
          <p:nvPr>
            <p:ph idx="1"/>
          </p:nvPr>
        </p:nvSpPr>
        <p:spPr/>
        <p:txBody>
          <a:bodyPr/>
          <a:lstStyle/>
          <a:p>
            <a:r>
              <a:rPr lang="es-ES" dirty="0"/>
              <a:t>Se constituye como tal en una interacción dialéctica, emergiendo y siendo determinado por las relaciones que constituyen sus condiciones concretas de existencia.</a:t>
            </a:r>
          </a:p>
          <a:p>
            <a:endParaRPr lang="es-ES" dirty="0"/>
          </a:p>
          <a:p>
            <a:r>
              <a:rPr lang="es-ES" dirty="0"/>
              <a:t>Aparece como agente, actor del proceso, a la vez que configurándose en ese proceso.</a:t>
            </a:r>
          </a:p>
          <a:p>
            <a:endParaRPr lang="es-ES" dirty="0"/>
          </a:p>
          <a:p>
            <a:r>
              <a:rPr lang="es-ES" dirty="0"/>
              <a:t>Subjetividad determinada histórica y socialmente </a:t>
            </a:r>
          </a:p>
          <a:p>
            <a:endParaRPr lang="es-AR" dirty="0"/>
          </a:p>
        </p:txBody>
      </p:sp>
    </p:spTree>
    <p:extLst>
      <p:ext uri="{BB962C8B-B14F-4D97-AF65-F5344CB8AC3E}">
        <p14:creationId xmlns:p14="http://schemas.microsoft.com/office/powerpoint/2010/main" val="9926638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AR"/>
          </a:p>
        </p:txBody>
      </p:sp>
      <p:sp>
        <p:nvSpPr>
          <p:cNvPr id="5" name="Marcador de contenido 4"/>
          <p:cNvSpPr>
            <a:spLocks noGrp="1"/>
          </p:cNvSpPr>
          <p:nvPr>
            <p:ph idx="1"/>
          </p:nvPr>
        </p:nvSpPr>
        <p:spPr/>
        <p:txBody>
          <a:bodyPr/>
          <a:lstStyle/>
          <a:p>
            <a:r>
              <a:rPr lang="es-ES" dirty="0" err="1"/>
              <a:t>Interjuego</a:t>
            </a:r>
            <a:r>
              <a:rPr lang="es-ES" dirty="0"/>
              <a:t> entre necesidad y satisfacción.</a:t>
            </a:r>
          </a:p>
          <a:p>
            <a:r>
              <a:rPr lang="es-ES" dirty="0"/>
              <a:t>Fundante de toda tarea, de todo aprendizaje, </a:t>
            </a:r>
          </a:p>
          <a:p>
            <a:r>
              <a:rPr lang="es-ES" dirty="0"/>
              <a:t>Sujeto de la acción, situándolo, a partir de sus tareas concretas, en su dimensión histórica, en su cotidianeidad, en su temporalidad.</a:t>
            </a:r>
          </a:p>
          <a:p>
            <a:endParaRPr lang="es-AR" dirty="0"/>
          </a:p>
        </p:txBody>
      </p:sp>
    </p:spTree>
    <p:extLst>
      <p:ext uri="{BB962C8B-B14F-4D97-AF65-F5344CB8AC3E}">
        <p14:creationId xmlns:p14="http://schemas.microsoft.com/office/powerpoint/2010/main" val="3757141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a:t>SALUD</a:t>
            </a:r>
          </a:p>
        </p:txBody>
      </p:sp>
      <p:sp>
        <p:nvSpPr>
          <p:cNvPr id="3" name="Marcador de contenido 2"/>
          <p:cNvSpPr>
            <a:spLocks noGrp="1"/>
          </p:cNvSpPr>
          <p:nvPr>
            <p:ph idx="1"/>
          </p:nvPr>
        </p:nvSpPr>
        <p:spPr/>
        <p:txBody>
          <a:bodyPr/>
          <a:lstStyle/>
          <a:p>
            <a:r>
              <a:rPr lang="es-ES" dirty="0"/>
              <a:t>Adaptación activa a la realidad.</a:t>
            </a:r>
          </a:p>
          <a:p>
            <a:r>
              <a:rPr lang="es-ES" dirty="0"/>
              <a:t>El sujeto es sano en la medida en que aprehende la realidad en una perspectiva integradora y tiene capacidad para transformar esa realidad transformándose a la vez él mismo.</a:t>
            </a:r>
          </a:p>
          <a:p>
            <a:endParaRPr lang="es-AR" dirty="0"/>
          </a:p>
        </p:txBody>
      </p:sp>
    </p:spTree>
    <p:extLst>
      <p:ext uri="{BB962C8B-B14F-4D97-AF65-F5344CB8AC3E}">
        <p14:creationId xmlns:p14="http://schemas.microsoft.com/office/powerpoint/2010/main" val="2051202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a:t>Dos escenarios de desarrollo: </a:t>
            </a:r>
          </a:p>
        </p:txBody>
      </p:sp>
      <p:sp>
        <p:nvSpPr>
          <p:cNvPr id="3" name="Marcador de contenido 2"/>
          <p:cNvSpPr>
            <a:spLocks noGrp="1"/>
          </p:cNvSpPr>
          <p:nvPr>
            <p:ph idx="1"/>
          </p:nvPr>
        </p:nvSpPr>
        <p:spPr/>
        <p:txBody>
          <a:bodyPr/>
          <a:lstStyle/>
          <a:p>
            <a:r>
              <a:rPr lang="es-AR" dirty="0"/>
              <a:t>Europeo: Alemania / Francia</a:t>
            </a:r>
          </a:p>
          <a:p>
            <a:r>
              <a:rPr lang="es-AR" dirty="0"/>
              <a:t>Americano: Estados Unidos</a:t>
            </a:r>
          </a:p>
          <a:p>
            <a:endParaRPr lang="es-AR" dirty="0"/>
          </a:p>
          <a:p>
            <a:endParaRPr lang="es-AR" dirty="0"/>
          </a:p>
        </p:txBody>
      </p:sp>
    </p:spTree>
    <p:extLst>
      <p:ext uri="{BB962C8B-B14F-4D97-AF65-F5344CB8AC3E}">
        <p14:creationId xmlns:p14="http://schemas.microsoft.com/office/powerpoint/2010/main" val="11144255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5375920" y="548681"/>
            <a:ext cx="1527635" cy="8759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b="1" dirty="0">
                <a:solidFill>
                  <a:srgbClr val="00B050"/>
                </a:solidFill>
                <a:latin typeface="Calibri"/>
              </a:rPr>
              <a:t>PRETAREA</a:t>
            </a:r>
          </a:p>
        </p:txBody>
      </p:sp>
      <p:sp>
        <p:nvSpPr>
          <p:cNvPr id="8" name="7 Elipse"/>
          <p:cNvSpPr/>
          <p:nvPr/>
        </p:nvSpPr>
        <p:spPr>
          <a:xfrm>
            <a:off x="3140224" y="1049272"/>
            <a:ext cx="1690867"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sz="1200" dirty="0">
                <a:solidFill>
                  <a:prstClr val="black"/>
                </a:solidFill>
                <a:latin typeface="Calibri"/>
              </a:rPr>
              <a:t>ANSIEDADES BÁSICAS</a:t>
            </a:r>
          </a:p>
        </p:txBody>
      </p:sp>
      <p:sp>
        <p:nvSpPr>
          <p:cNvPr id="9" name="8 Elipse"/>
          <p:cNvSpPr/>
          <p:nvPr/>
        </p:nvSpPr>
        <p:spPr>
          <a:xfrm>
            <a:off x="3259357" y="3575130"/>
            <a:ext cx="1512168" cy="78123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sz="1200" dirty="0">
                <a:solidFill>
                  <a:prstClr val="black"/>
                </a:solidFill>
                <a:latin typeface="Calibri"/>
              </a:rPr>
              <a:t>RESISTENCIA AL</a:t>
            </a:r>
            <a:r>
              <a:rPr lang="es-AR" dirty="0">
                <a:solidFill>
                  <a:prstClr val="black"/>
                </a:solidFill>
                <a:latin typeface="Calibri"/>
              </a:rPr>
              <a:t> </a:t>
            </a:r>
            <a:r>
              <a:rPr lang="es-AR" sz="1200" dirty="0">
                <a:solidFill>
                  <a:prstClr val="black"/>
                </a:solidFill>
                <a:latin typeface="Calibri"/>
              </a:rPr>
              <a:t>CAMBIO</a:t>
            </a:r>
          </a:p>
        </p:txBody>
      </p:sp>
      <p:cxnSp>
        <p:nvCxnSpPr>
          <p:cNvPr id="10" name="9 Conector recto de flecha"/>
          <p:cNvCxnSpPr/>
          <p:nvPr/>
        </p:nvCxnSpPr>
        <p:spPr>
          <a:xfrm flipH="1">
            <a:off x="4871864" y="1049273"/>
            <a:ext cx="273632" cy="873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7032104" y="1136644"/>
            <a:ext cx="216024" cy="907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11 Rectángulo redondeado"/>
          <p:cNvSpPr/>
          <p:nvPr/>
        </p:nvSpPr>
        <p:spPr>
          <a:xfrm>
            <a:off x="3259357" y="2154544"/>
            <a:ext cx="91440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sz="1200" dirty="0">
                <a:solidFill>
                  <a:prstClr val="black"/>
                </a:solidFill>
                <a:latin typeface="Calibri"/>
              </a:rPr>
              <a:t>PERDIDA</a:t>
            </a:r>
          </a:p>
          <a:p>
            <a:pPr algn="ctr"/>
            <a:r>
              <a:rPr lang="es-AR" sz="1200" dirty="0">
                <a:solidFill>
                  <a:prstClr val="black"/>
                </a:solidFill>
                <a:latin typeface="Calibri"/>
              </a:rPr>
              <a:t>ATAQUE</a:t>
            </a:r>
          </a:p>
        </p:txBody>
      </p:sp>
      <p:sp>
        <p:nvSpPr>
          <p:cNvPr id="15" name="14 Rectángulo redondeado"/>
          <p:cNvSpPr/>
          <p:nvPr/>
        </p:nvSpPr>
        <p:spPr>
          <a:xfrm>
            <a:off x="7253875" y="1319839"/>
            <a:ext cx="1322784" cy="61102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sz="1100" dirty="0">
                <a:solidFill>
                  <a:prstClr val="black"/>
                </a:solidFill>
                <a:latin typeface="Calibri"/>
              </a:rPr>
              <a:t>SE SUSPENDE LA ELABORACIÓN DE MIEDOS</a:t>
            </a:r>
          </a:p>
        </p:txBody>
      </p:sp>
      <p:cxnSp>
        <p:nvCxnSpPr>
          <p:cNvPr id="20" name="19 Conector recto de flecha"/>
          <p:cNvCxnSpPr/>
          <p:nvPr/>
        </p:nvCxnSpPr>
        <p:spPr>
          <a:xfrm>
            <a:off x="3820886" y="1850572"/>
            <a:ext cx="0" cy="2102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8269560" y="2002971"/>
            <a:ext cx="0" cy="2102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a:off x="8184232" y="2963822"/>
            <a:ext cx="686476" cy="377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24 Redondear rectángulo de esquina diagonal"/>
          <p:cNvSpPr/>
          <p:nvPr/>
        </p:nvSpPr>
        <p:spPr>
          <a:xfrm>
            <a:off x="7308236" y="2275140"/>
            <a:ext cx="1562472" cy="576064"/>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sz="1200" dirty="0">
                <a:solidFill>
                  <a:prstClr val="black"/>
                </a:solidFill>
                <a:latin typeface="Calibri"/>
              </a:rPr>
              <a:t>OBSTÁCULO EPISTEMOLÓGICO</a:t>
            </a:r>
          </a:p>
        </p:txBody>
      </p:sp>
      <p:sp>
        <p:nvSpPr>
          <p:cNvPr id="26" name="25 CuadroTexto"/>
          <p:cNvSpPr txBox="1"/>
          <p:nvPr/>
        </p:nvSpPr>
        <p:spPr>
          <a:xfrm>
            <a:off x="8688289" y="3341037"/>
            <a:ext cx="1290033" cy="461665"/>
          </a:xfrm>
          <a:prstGeom prst="rect">
            <a:avLst/>
          </a:prstGeom>
          <a:noFill/>
        </p:spPr>
        <p:txBody>
          <a:bodyPr wrap="none" rtlCol="0">
            <a:spAutoFit/>
          </a:bodyPr>
          <a:lstStyle/>
          <a:p>
            <a:r>
              <a:rPr lang="es-AR" sz="1200" dirty="0">
                <a:solidFill>
                  <a:prstClr val="black"/>
                </a:solidFill>
                <a:latin typeface="Calibri"/>
              </a:rPr>
              <a:t>ENTRE REALIDAD </a:t>
            </a:r>
          </a:p>
          <a:p>
            <a:r>
              <a:rPr lang="es-AR" sz="1200" dirty="0">
                <a:solidFill>
                  <a:prstClr val="black"/>
                </a:solidFill>
                <a:latin typeface="Calibri"/>
              </a:rPr>
              <a:t>Y FANTASÍA </a:t>
            </a:r>
          </a:p>
        </p:txBody>
      </p:sp>
      <p:cxnSp>
        <p:nvCxnSpPr>
          <p:cNvPr id="28" name="27 Conector recto de flecha"/>
          <p:cNvCxnSpPr/>
          <p:nvPr/>
        </p:nvCxnSpPr>
        <p:spPr>
          <a:xfrm>
            <a:off x="3964902" y="4468748"/>
            <a:ext cx="0" cy="2247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H="1">
            <a:off x="4367809" y="1697344"/>
            <a:ext cx="1296145" cy="17316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34 Elipse"/>
          <p:cNvSpPr/>
          <p:nvPr/>
        </p:nvSpPr>
        <p:spPr>
          <a:xfrm>
            <a:off x="6015844" y="3621222"/>
            <a:ext cx="1448308" cy="65681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sz="1200" dirty="0">
                <a:solidFill>
                  <a:prstClr val="black"/>
                </a:solidFill>
                <a:latin typeface="Calibri"/>
              </a:rPr>
              <a:t>PROYECTO</a:t>
            </a:r>
          </a:p>
        </p:txBody>
      </p:sp>
      <p:cxnSp>
        <p:nvCxnSpPr>
          <p:cNvPr id="40" name="39 Conector recto de flecha"/>
          <p:cNvCxnSpPr/>
          <p:nvPr/>
        </p:nvCxnSpPr>
        <p:spPr>
          <a:xfrm>
            <a:off x="4871864" y="3965748"/>
            <a:ext cx="1069268"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4" name="43 CuadroTexto"/>
          <p:cNvSpPr txBox="1"/>
          <p:nvPr/>
        </p:nvSpPr>
        <p:spPr>
          <a:xfrm>
            <a:off x="5008681" y="3593632"/>
            <a:ext cx="798617" cy="261610"/>
          </a:xfrm>
          <a:prstGeom prst="rect">
            <a:avLst/>
          </a:prstGeom>
          <a:noFill/>
        </p:spPr>
        <p:txBody>
          <a:bodyPr wrap="none" rtlCol="0">
            <a:spAutoFit/>
          </a:bodyPr>
          <a:lstStyle/>
          <a:p>
            <a:r>
              <a:rPr lang="es-AR" sz="1100" dirty="0">
                <a:solidFill>
                  <a:prstClr val="black"/>
                </a:solidFill>
                <a:latin typeface="Calibri"/>
              </a:rPr>
              <a:t>OPUESTOS</a:t>
            </a:r>
          </a:p>
        </p:txBody>
      </p:sp>
      <p:sp>
        <p:nvSpPr>
          <p:cNvPr id="48" name="47 Elipse"/>
          <p:cNvSpPr/>
          <p:nvPr/>
        </p:nvSpPr>
        <p:spPr>
          <a:xfrm>
            <a:off x="3199791" y="4797152"/>
            <a:ext cx="1631301"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sz="1100" dirty="0">
                <a:solidFill>
                  <a:prstClr val="black"/>
                </a:solidFill>
                <a:latin typeface="Calibri"/>
              </a:rPr>
              <a:t>OPERA  “COMO SI”</a:t>
            </a:r>
          </a:p>
        </p:txBody>
      </p:sp>
      <p:sp>
        <p:nvSpPr>
          <p:cNvPr id="49" name="48 Redondear rectángulo de esquina diagonal"/>
          <p:cNvSpPr/>
          <p:nvPr/>
        </p:nvSpPr>
        <p:spPr>
          <a:xfrm>
            <a:off x="3349049" y="5733256"/>
            <a:ext cx="1422476" cy="720080"/>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sz="1100" dirty="0">
                <a:solidFill>
                  <a:prstClr val="black"/>
                </a:solidFill>
                <a:latin typeface="Calibri"/>
              </a:rPr>
              <a:t>DISOCIACIÓN ENTRE EL PENSAR, ACTUAR Y SENTIR</a:t>
            </a:r>
          </a:p>
        </p:txBody>
      </p:sp>
      <p:cxnSp>
        <p:nvCxnSpPr>
          <p:cNvPr id="50" name="49 Conector recto de flecha"/>
          <p:cNvCxnSpPr/>
          <p:nvPr/>
        </p:nvCxnSpPr>
        <p:spPr>
          <a:xfrm>
            <a:off x="4015441" y="5476859"/>
            <a:ext cx="0" cy="2247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50 Elipse"/>
          <p:cNvSpPr/>
          <p:nvPr/>
        </p:nvSpPr>
        <p:spPr>
          <a:xfrm>
            <a:off x="5891843" y="4612764"/>
            <a:ext cx="2292389" cy="1120493"/>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AR" sz="1200" dirty="0">
                <a:solidFill>
                  <a:prstClr val="black"/>
                </a:solidFill>
                <a:latin typeface="Calibri"/>
              </a:rPr>
              <a:t>POSTERGACIÓN:</a:t>
            </a:r>
          </a:p>
          <a:p>
            <a:pPr algn="ctr"/>
            <a:r>
              <a:rPr lang="es-AR" sz="1200" dirty="0">
                <a:solidFill>
                  <a:prstClr val="black"/>
                </a:solidFill>
                <a:latin typeface="Calibri"/>
              </a:rPr>
              <a:t>IMPOSIBILIDAD DE SOPORTAR FRUSTRUACIONES DE INICIO</a:t>
            </a:r>
          </a:p>
        </p:txBody>
      </p:sp>
      <p:cxnSp>
        <p:nvCxnSpPr>
          <p:cNvPr id="52" name="51 Conector recto de flecha"/>
          <p:cNvCxnSpPr/>
          <p:nvPr/>
        </p:nvCxnSpPr>
        <p:spPr>
          <a:xfrm flipV="1">
            <a:off x="4791066" y="5497045"/>
            <a:ext cx="1110041" cy="47242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280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PRE-TAREA</a:t>
            </a:r>
            <a:br>
              <a:rPr lang="es-ES" dirty="0"/>
            </a:br>
            <a:endParaRPr lang="es-AR" dirty="0"/>
          </a:p>
        </p:txBody>
      </p:sp>
      <p:sp>
        <p:nvSpPr>
          <p:cNvPr id="5" name="Marcador de contenido 4"/>
          <p:cNvSpPr>
            <a:spLocks noGrp="1"/>
          </p:cNvSpPr>
          <p:nvPr>
            <p:ph idx="1"/>
          </p:nvPr>
        </p:nvSpPr>
        <p:spPr/>
        <p:txBody>
          <a:bodyPr>
            <a:normAutofit/>
          </a:bodyPr>
          <a:lstStyle/>
          <a:p>
            <a:r>
              <a:rPr lang="es-ES" dirty="0"/>
              <a:t>Resistencia al cambio (se estructuran técnicas defensivas movilizadas por el incremento de las ansiedades básicas -pérdida  de estructuras preexistentes y ataque ante la situación nueva- que pueden llegar a operar como obstáculo epistemológico)</a:t>
            </a:r>
          </a:p>
          <a:p>
            <a:r>
              <a:rPr lang="es-ES" dirty="0"/>
              <a:t>Conductas parcializadas, disociadas, extrañeza, postergación, “como si” </a:t>
            </a:r>
          </a:p>
          <a:p>
            <a:endParaRPr lang="es-AR" dirty="0"/>
          </a:p>
        </p:txBody>
      </p:sp>
    </p:spTree>
    <p:extLst>
      <p:ext uri="{BB962C8B-B14F-4D97-AF65-F5344CB8AC3E}">
        <p14:creationId xmlns:p14="http://schemas.microsoft.com/office/powerpoint/2010/main" val="27567432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75920" y="548681"/>
            <a:ext cx="1274440" cy="8759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800" b="1" i="0" u="none" strike="noStrike" kern="1200" cap="none" spc="0" normalizeH="0" baseline="0" noProof="0" dirty="0">
                <a:ln>
                  <a:noFill/>
                </a:ln>
                <a:solidFill>
                  <a:srgbClr val="00B050"/>
                </a:solidFill>
                <a:effectLst/>
                <a:uLnTx/>
                <a:uFillTx/>
                <a:latin typeface="Calibri"/>
                <a:ea typeface="+mn-ea"/>
                <a:cs typeface="+mn-cs"/>
              </a:rPr>
              <a:t>TAREA</a:t>
            </a:r>
          </a:p>
        </p:txBody>
      </p:sp>
      <p:sp>
        <p:nvSpPr>
          <p:cNvPr id="3" name="2 Elipse"/>
          <p:cNvSpPr/>
          <p:nvPr/>
        </p:nvSpPr>
        <p:spPr>
          <a:xfrm>
            <a:off x="2783632" y="1049272"/>
            <a:ext cx="1847056"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200" b="0" i="0" u="none" strike="noStrike" kern="1200" cap="none" spc="0" normalizeH="0" baseline="0" noProof="0" dirty="0">
                <a:ln>
                  <a:noFill/>
                </a:ln>
                <a:solidFill>
                  <a:prstClr val="black"/>
                </a:solidFill>
                <a:effectLst/>
                <a:uLnTx/>
                <a:uFillTx/>
                <a:latin typeface="Calibri"/>
                <a:ea typeface="+mn-ea"/>
                <a:cs typeface="+mn-cs"/>
              </a:rPr>
              <a:t>ELABORACIÓN ANSIEDADES </a:t>
            </a:r>
          </a:p>
        </p:txBody>
      </p:sp>
      <p:sp>
        <p:nvSpPr>
          <p:cNvPr id="4" name="3 Rectángulo redondeado"/>
          <p:cNvSpPr/>
          <p:nvPr/>
        </p:nvSpPr>
        <p:spPr>
          <a:xfrm>
            <a:off x="7248129" y="1319838"/>
            <a:ext cx="1328531" cy="74101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100" b="0" i="0" u="none" strike="noStrike" kern="1200" cap="none" spc="0" normalizeH="0" baseline="0" noProof="0" dirty="0">
                <a:ln>
                  <a:noFill/>
                </a:ln>
                <a:solidFill>
                  <a:prstClr val="black"/>
                </a:solidFill>
                <a:effectLst/>
                <a:uLnTx/>
                <a:uFillTx/>
                <a:latin typeface="Calibri"/>
                <a:ea typeface="+mn-ea"/>
                <a:cs typeface="+mn-cs"/>
              </a:rPr>
              <a:t>EL OBJETO SE HACE PENETRABLE APREHENSIBLE</a:t>
            </a:r>
          </a:p>
        </p:txBody>
      </p:sp>
      <p:sp>
        <p:nvSpPr>
          <p:cNvPr id="5" name="4 Elipse"/>
          <p:cNvSpPr/>
          <p:nvPr/>
        </p:nvSpPr>
        <p:spPr>
          <a:xfrm>
            <a:off x="2757059" y="2177157"/>
            <a:ext cx="1847056"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200" b="0" i="0" u="none" strike="noStrike" kern="1200" cap="none" spc="0" normalizeH="0" baseline="0" noProof="0" dirty="0">
                <a:ln>
                  <a:noFill/>
                </a:ln>
                <a:solidFill>
                  <a:prstClr val="black"/>
                </a:solidFill>
                <a:effectLst/>
                <a:uLnTx/>
                <a:uFillTx/>
                <a:latin typeface="Calibri"/>
                <a:ea typeface="+mn-ea"/>
                <a:cs typeface="+mn-cs"/>
              </a:rPr>
              <a:t>DESDE EL HACER QUE SE REQUIERE </a:t>
            </a:r>
          </a:p>
        </p:txBody>
      </p:sp>
      <p:sp>
        <p:nvSpPr>
          <p:cNvPr id="6" name="5 Rectángulo redondeado"/>
          <p:cNvSpPr/>
          <p:nvPr/>
        </p:nvSpPr>
        <p:spPr>
          <a:xfrm>
            <a:off x="5231904" y="2163750"/>
            <a:ext cx="122413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200" b="0" i="0" u="none" strike="noStrike" kern="1200" cap="none" spc="0" normalizeH="0" baseline="0" noProof="0" dirty="0">
                <a:ln>
                  <a:noFill/>
                </a:ln>
                <a:solidFill>
                  <a:prstClr val="black"/>
                </a:solidFill>
                <a:effectLst/>
                <a:uLnTx/>
                <a:uFillTx/>
                <a:latin typeface="Calibri"/>
                <a:ea typeface="+mn-ea"/>
                <a:cs typeface="+mn-cs"/>
              </a:rPr>
              <a:t>PERCEPCIÓN DE TOTALIDAD</a:t>
            </a:r>
          </a:p>
        </p:txBody>
      </p:sp>
      <p:cxnSp>
        <p:nvCxnSpPr>
          <p:cNvPr id="7" name="6 Conector recto de flecha"/>
          <p:cNvCxnSpPr/>
          <p:nvPr/>
        </p:nvCxnSpPr>
        <p:spPr>
          <a:xfrm>
            <a:off x="3820886" y="1850572"/>
            <a:ext cx="0" cy="2102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6730064" y="2487787"/>
            <a:ext cx="3728457"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200" b="0" i="0" u="none" strike="noStrike" kern="1200" cap="none" spc="0" normalizeH="0" baseline="0" noProof="0" dirty="0">
                <a:ln>
                  <a:noFill/>
                </a:ln>
                <a:solidFill>
                  <a:prstClr val="black"/>
                </a:solidFill>
                <a:effectLst/>
                <a:uLnTx/>
                <a:uFillTx/>
                <a:latin typeface="Calibri"/>
                <a:ea typeface="+mn-ea"/>
                <a:cs typeface="+mn-cs"/>
              </a:rPr>
              <a:t>-SU UBICACIÓN COMO SUJETO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200" b="0" i="0" u="none" strike="noStrike" kern="1200" cap="none" spc="0" normalizeH="0" baseline="0" noProof="0" dirty="0">
                <a:ln>
                  <a:noFill/>
                </a:ln>
                <a:solidFill>
                  <a:prstClr val="black"/>
                </a:solidFill>
                <a:effectLst/>
                <a:uLnTx/>
                <a:uFillTx/>
                <a:latin typeface="Calibri"/>
                <a:ea typeface="+mn-ea"/>
                <a:cs typeface="+mn-cs"/>
              </a:rPr>
              <a:t>-ELABORAR ESTRATEGIAS Y  TACTICAS DE INTERVENCIÓN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200" b="0" i="0" u="none" strike="noStrike" kern="1200" cap="none" spc="0" normalizeH="0" baseline="0" noProof="0" dirty="0">
                <a:ln>
                  <a:noFill/>
                </a:ln>
                <a:solidFill>
                  <a:prstClr val="black"/>
                </a:solidFill>
                <a:effectLst/>
                <a:uLnTx/>
                <a:uFillTx/>
                <a:latin typeface="Calibri"/>
                <a:ea typeface="+mn-ea"/>
                <a:cs typeface="+mn-cs"/>
              </a:rPr>
              <a:t>-PUEDE PROVOCAR TRANSFORMACIONES</a:t>
            </a:r>
          </a:p>
        </p:txBody>
      </p:sp>
      <p:cxnSp>
        <p:nvCxnSpPr>
          <p:cNvPr id="10" name="9 Conector recto de flecha"/>
          <p:cNvCxnSpPr/>
          <p:nvPr/>
        </p:nvCxnSpPr>
        <p:spPr>
          <a:xfrm>
            <a:off x="6960096" y="986678"/>
            <a:ext cx="576064" cy="2100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flipH="1">
            <a:off x="4367808" y="944134"/>
            <a:ext cx="576064" cy="1051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6520611" y="2397644"/>
            <a:ext cx="259499" cy="1672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a:off x="4799856" y="2423389"/>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8040216" y="3212977"/>
            <a:ext cx="0" cy="2102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23 Elipse"/>
          <p:cNvSpPr/>
          <p:nvPr/>
        </p:nvSpPr>
        <p:spPr>
          <a:xfrm>
            <a:off x="7286106" y="3463105"/>
            <a:ext cx="1847056"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200" b="0" i="0" u="none" strike="noStrike" kern="1200" cap="none" spc="0" normalizeH="0" baseline="0" noProof="0" dirty="0">
                <a:ln>
                  <a:noFill/>
                </a:ln>
                <a:solidFill>
                  <a:prstClr val="black"/>
                </a:solidFill>
                <a:effectLst/>
                <a:uLnTx/>
                <a:uFillTx/>
                <a:latin typeface="Calibri"/>
                <a:ea typeface="+mn-ea"/>
                <a:cs typeface="+mn-cs"/>
              </a:rPr>
              <a:t>INSIGHT</a:t>
            </a:r>
          </a:p>
        </p:txBody>
      </p:sp>
      <p:sp>
        <p:nvSpPr>
          <p:cNvPr id="25" name="24 Redondear rectángulo de esquina diagonal"/>
          <p:cNvSpPr/>
          <p:nvPr/>
        </p:nvSpPr>
        <p:spPr>
          <a:xfrm>
            <a:off x="5193670" y="3518621"/>
            <a:ext cx="1326940" cy="1024053"/>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100" b="0" i="0" u="none" strike="noStrike" kern="1200" cap="none" spc="0" normalizeH="0" baseline="0" noProof="0" dirty="0">
                <a:ln>
                  <a:noFill/>
                </a:ln>
                <a:solidFill>
                  <a:prstClr val="black"/>
                </a:solidFill>
                <a:effectLst/>
                <a:uLnTx/>
                <a:uFillTx/>
                <a:latin typeface="Calibri"/>
                <a:ea typeface="+mn-ea"/>
                <a:cs typeface="+mn-cs"/>
              </a:rPr>
              <a:t>INTEGRACION ENTRE EL PENSAR, ACTUAR Y SENTIR</a:t>
            </a:r>
          </a:p>
        </p:txBody>
      </p:sp>
      <p:cxnSp>
        <p:nvCxnSpPr>
          <p:cNvPr id="26" name="25 Conector recto de flecha"/>
          <p:cNvCxnSpPr/>
          <p:nvPr/>
        </p:nvCxnSpPr>
        <p:spPr>
          <a:xfrm flipH="1">
            <a:off x="6650359" y="3896139"/>
            <a:ext cx="42654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29 Elipse"/>
          <p:cNvSpPr/>
          <p:nvPr/>
        </p:nvSpPr>
        <p:spPr>
          <a:xfrm>
            <a:off x="7560433" y="4218638"/>
            <a:ext cx="1847056" cy="753633"/>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200" b="0" i="0" u="none" strike="noStrike" kern="1200" cap="none" spc="0" normalizeH="0" baseline="0" noProof="0" dirty="0">
                <a:ln>
                  <a:noFill/>
                </a:ln>
                <a:solidFill>
                  <a:prstClr val="black"/>
                </a:solidFill>
                <a:effectLst/>
                <a:uLnTx/>
                <a:uFillTx/>
                <a:latin typeface="Calibri"/>
                <a:ea typeface="+mn-ea"/>
                <a:cs typeface="+mn-cs"/>
              </a:rPr>
              <a:t>MODIFICACIÓN DE LA SITUACIÓN Y DEL SUJETO. </a:t>
            </a:r>
          </a:p>
        </p:txBody>
      </p:sp>
      <p:sp>
        <p:nvSpPr>
          <p:cNvPr id="31" name="30 Elipse"/>
          <p:cNvSpPr/>
          <p:nvPr/>
        </p:nvSpPr>
        <p:spPr>
          <a:xfrm>
            <a:off x="6723787" y="4972270"/>
            <a:ext cx="1847056"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200" b="0" i="0" u="none" strike="noStrike" kern="1200" cap="none" spc="0" normalizeH="0" baseline="0" noProof="0" dirty="0">
                <a:ln>
                  <a:noFill/>
                </a:ln>
                <a:solidFill>
                  <a:prstClr val="black"/>
                </a:solidFill>
                <a:effectLst/>
                <a:uLnTx/>
                <a:uFillTx/>
                <a:latin typeface="Calibri"/>
                <a:ea typeface="+mn-ea"/>
                <a:cs typeface="+mn-cs"/>
              </a:rPr>
              <a:t>DESDE EL SUJETO Y HACIA EL SUJETO</a:t>
            </a:r>
          </a:p>
        </p:txBody>
      </p:sp>
      <p:cxnSp>
        <p:nvCxnSpPr>
          <p:cNvPr id="65" name="64 Conector recto de flecha"/>
          <p:cNvCxnSpPr/>
          <p:nvPr/>
        </p:nvCxnSpPr>
        <p:spPr>
          <a:xfrm flipH="1">
            <a:off x="7121501" y="4218637"/>
            <a:ext cx="264748"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70 Conector recto de flecha"/>
          <p:cNvCxnSpPr/>
          <p:nvPr/>
        </p:nvCxnSpPr>
        <p:spPr>
          <a:xfrm>
            <a:off x="7253875" y="4542674"/>
            <a:ext cx="264748" cy="1055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0428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a:t>TAREA</a:t>
            </a:r>
            <a:br>
              <a:rPr lang="es-AR" dirty="0"/>
            </a:br>
            <a:endParaRPr lang="es-AR" dirty="0"/>
          </a:p>
        </p:txBody>
      </p:sp>
      <p:sp>
        <p:nvSpPr>
          <p:cNvPr id="3" name="Marcador de contenido 2"/>
          <p:cNvSpPr>
            <a:spLocks noGrp="1"/>
          </p:cNvSpPr>
          <p:nvPr>
            <p:ph idx="1"/>
          </p:nvPr>
        </p:nvSpPr>
        <p:spPr/>
        <p:txBody>
          <a:bodyPr/>
          <a:lstStyle/>
          <a:p>
            <a:r>
              <a:rPr lang="es-ES" dirty="0"/>
              <a:t>Abordaje y elaboración de ansiedades. </a:t>
            </a:r>
          </a:p>
          <a:p>
            <a:r>
              <a:rPr lang="es-ES" dirty="0"/>
              <a:t>El objeto de conocimiento es abordable por la ruptura de una pauta disociativa y estereotipada.</a:t>
            </a:r>
          </a:p>
          <a:p>
            <a:r>
              <a:rPr lang="es-ES" dirty="0"/>
              <a:t>Percepción global del elemento en juego.</a:t>
            </a:r>
          </a:p>
          <a:p>
            <a:endParaRPr lang="es-AR" dirty="0"/>
          </a:p>
        </p:txBody>
      </p:sp>
    </p:spTree>
    <p:extLst>
      <p:ext uri="{BB962C8B-B14F-4D97-AF65-F5344CB8AC3E}">
        <p14:creationId xmlns:p14="http://schemas.microsoft.com/office/powerpoint/2010/main" val="29060017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613648" y="1268761"/>
            <a:ext cx="1596549" cy="8759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800" b="1" i="0" u="none" strike="noStrike" kern="1200" cap="none" spc="0" normalizeH="0" baseline="0" noProof="0" dirty="0">
                <a:ln>
                  <a:noFill/>
                </a:ln>
                <a:solidFill>
                  <a:srgbClr val="00B050"/>
                </a:solidFill>
                <a:effectLst/>
                <a:uLnTx/>
                <a:uFillTx/>
                <a:latin typeface="Calibri"/>
                <a:ea typeface="+mn-ea"/>
                <a:cs typeface="+mn-cs"/>
              </a:rPr>
              <a:t>PROYECTO</a:t>
            </a:r>
          </a:p>
        </p:txBody>
      </p:sp>
      <p:sp>
        <p:nvSpPr>
          <p:cNvPr id="3" name="2 Redondear rectángulo de esquina diagonal"/>
          <p:cNvSpPr/>
          <p:nvPr/>
        </p:nvSpPr>
        <p:spPr>
          <a:xfrm>
            <a:off x="3647728" y="2348880"/>
            <a:ext cx="1281640" cy="720080"/>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100" b="0" i="0" u="none" strike="noStrike" kern="1200" cap="none" spc="0" normalizeH="0" baseline="0" noProof="0" dirty="0">
                <a:ln>
                  <a:noFill/>
                </a:ln>
                <a:solidFill>
                  <a:prstClr val="black"/>
                </a:solidFill>
                <a:effectLst/>
                <a:uLnTx/>
                <a:uFillTx/>
                <a:latin typeface="Calibri"/>
                <a:ea typeface="+mn-ea"/>
                <a:cs typeface="+mn-cs"/>
              </a:rPr>
              <a:t> ESTRATEGIAS PARA TRANSFORMAR LA  REALIDAD</a:t>
            </a:r>
          </a:p>
        </p:txBody>
      </p:sp>
      <p:sp>
        <p:nvSpPr>
          <p:cNvPr id="4" name="3 Redondear rectángulo de esquina diagonal"/>
          <p:cNvSpPr/>
          <p:nvPr/>
        </p:nvSpPr>
        <p:spPr>
          <a:xfrm>
            <a:off x="7499243" y="2348880"/>
            <a:ext cx="1281640" cy="720080"/>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AR" sz="1100" b="0" i="0" u="none" strike="noStrike" kern="1200" cap="none" spc="0" normalizeH="0" baseline="0" noProof="0" dirty="0">
                <a:ln>
                  <a:noFill/>
                </a:ln>
                <a:solidFill>
                  <a:prstClr val="black"/>
                </a:solidFill>
                <a:effectLst/>
                <a:uLnTx/>
                <a:uFillTx/>
                <a:latin typeface="Calibri"/>
                <a:ea typeface="+mn-ea"/>
                <a:cs typeface="+mn-cs"/>
              </a:rPr>
              <a:t>MODIFICACIÓN EN NUEVAS SITUACIONES</a:t>
            </a:r>
          </a:p>
        </p:txBody>
      </p:sp>
      <p:cxnSp>
        <p:nvCxnSpPr>
          <p:cNvPr id="5" name="4 Conector recto de flecha"/>
          <p:cNvCxnSpPr/>
          <p:nvPr/>
        </p:nvCxnSpPr>
        <p:spPr>
          <a:xfrm flipH="1">
            <a:off x="4569328" y="1643535"/>
            <a:ext cx="720080" cy="2820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p:nvPr/>
        </p:nvCxnSpPr>
        <p:spPr>
          <a:xfrm>
            <a:off x="7210197" y="1854288"/>
            <a:ext cx="576064" cy="2820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79953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PROYECTO</a:t>
            </a:r>
            <a:br>
              <a:rPr lang="es-ES" dirty="0"/>
            </a:br>
            <a:endParaRPr lang="es-AR" dirty="0"/>
          </a:p>
        </p:txBody>
      </p:sp>
      <p:sp>
        <p:nvSpPr>
          <p:cNvPr id="3" name="Marcador de contenido 2"/>
          <p:cNvSpPr>
            <a:spLocks noGrp="1"/>
          </p:cNvSpPr>
          <p:nvPr>
            <p:ph idx="1"/>
          </p:nvPr>
        </p:nvSpPr>
        <p:spPr/>
        <p:txBody>
          <a:bodyPr/>
          <a:lstStyle/>
          <a:p>
            <a:r>
              <a:rPr lang="es-ES" dirty="0"/>
              <a:t>Planteo de objetivos más allá del aquí y ahora con una direccionalidad.</a:t>
            </a:r>
          </a:p>
          <a:p>
            <a:r>
              <a:rPr lang="es-ES" dirty="0"/>
              <a:t>Concreción de una planificación.</a:t>
            </a:r>
          </a:p>
          <a:p>
            <a:r>
              <a:rPr lang="es-ES" dirty="0"/>
              <a:t>Destinado a superar  la situación de pérdida que vivencian los miembros del grupo cuando a través de la realización de la tarea advierten la posibilidad de separación. </a:t>
            </a:r>
          </a:p>
          <a:p>
            <a:pPr marL="0" indent="0">
              <a:buNone/>
            </a:pPr>
            <a:endParaRPr lang="es-AR" dirty="0"/>
          </a:p>
        </p:txBody>
      </p:sp>
    </p:spTree>
    <p:extLst>
      <p:ext uri="{BB962C8B-B14F-4D97-AF65-F5344CB8AC3E}">
        <p14:creationId xmlns:p14="http://schemas.microsoft.com/office/powerpoint/2010/main" val="18159807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br>
              <a:rPr lang="es-AR" dirty="0"/>
            </a:br>
            <a:r>
              <a:rPr lang="es-AR" dirty="0"/>
              <a:t>ANALIZAR EL GRUPO EN RELACIÓN A:</a:t>
            </a:r>
            <a:br>
              <a:rPr lang="es-AR" dirty="0"/>
            </a:br>
            <a:endParaRPr lang="es-AR" dirty="0"/>
          </a:p>
        </p:txBody>
      </p:sp>
      <p:sp>
        <p:nvSpPr>
          <p:cNvPr id="3" name="2 Marcador de contenido"/>
          <p:cNvSpPr>
            <a:spLocks noGrp="1"/>
          </p:cNvSpPr>
          <p:nvPr>
            <p:ph idx="1"/>
          </p:nvPr>
        </p:nvSpPr>
        <p:spPr/>
        <p:txBody>
          <a:bodyPr>
            <a:normAutofit fontScale="92500" lnSpcReduction="20000"/>
          </a:bodyPr>
          <a:lstStyle/>
          <a:p>
            <a:endParaRPr lang="es-AR" dirty="0"/>
          </a:p>
          <a:p>
            <a:r>
              <a:rPr lang="es-AR" dirty="0"/>
              <a:t>TIEMPOS DEL ACONTECER GRUPAL:  apertura, desarrollo, cierre.</a:t>
            </a:r>
          </a:p>
          <a:p>
            <a:r>
              <a:rPr lang="es-AR" dirty="0"/>
              <a:t>ESTRUCTURA DE ROLES.</a:t>
            </a:r>
          </a:p>
          <a:p>
            <a:r>
              <a:rPr lang="es-AR" dirty="0"/>
              <a:t>VECTORES.</a:t>
            </a:r>
          </a:p>
          <a:p>
            <a:r>
              <a:rPr lang="es-AR" dirty="0"/>
              <a:t>CONTRADICCIONES.</a:t>
            </a:r>
          </a:p>
          <a:p>
            <a:endParaRPr lang="es-AR" b="1" dirty="0"/>
          </a:p>
          <a:p>
            <a:r>
              <a:rPr lang="es-AR" b="1" dirty="0"/>
              <a:t>NOCION DE TAREA</a:t>
            </a:r>
            <a:r>
              <a:rPr lang="es-AR" dirty="0"/>
              <a:t>: No es ausencia de contradicción sino su trabajo.</a:t>
            </a:r>
          </a:p>
          <a:p>
            <a:r>
              <a:rPr lang="es-AR" dirty="0"/>
              <a:t>PRETAREA </a:t>
            </a:r>
          </a:p>
          <a:p>
            <a:r>
              <a:rPr lang="es-AR" dirty="0"/>
              <a:t>TAREA </a:t>
            </a:r>
          </a:p>
          <a:p>
            <a:r>
              <a:rPr lang="es-AR" dirty="0"/>
              <a:t>PROYECTO</a:t>
            </a:r>
          </a:p>
          <a:p>
            <a:endParaRPr lang="es-AR" dirty="0"/>
          </a:p>
        </p:txBody>
      </p:sp>
    </p:spTree>
    <p:extLst>
      <p:ext uri="{BB962C8B-B14F-4D97-AF65-F5344CB8AC3E}">
        <p14:creationId xmlns:p14="http://schemas.microsoft.com/office/powerpoint/2010/main" val="11623126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a:t>Roles grupales:</a:t>
            </a:r>
          </a:p>
        </p:txBody>
      </p:sp>
      <p:sp>
        <p:nvSpPr>
          <p:cNvPr id="3" name="2 Marcador de contenido"/>
          <p:cNvSpPr>
            <a:spLocks noGrp="1"/>
          </p:cNvSpPr>
          <p:nvPr>
            <p:ph idx="1"/>
          </p:nvPr>
        </p:nvSpPr>
        <p:spPr/>
        <p:txBody>
          <a:bodyPr>
            <a:normAutofit/>
          </a:bodyPr>
          <a:lstStyle/>
          <a:p>
            <a:pPr algn="just"/>
            <a:r>
              <a:rPr lang="es-AR" b="1" i="1" dirty="0"/>
              <a:t>PORTAVOZ: </a:t>
            </a:r>
            <a:r>
              <a:rPr lang="es-AR" dirty="0"/>
              <a:t>Denuncia el acontecer grupal, las fantasías que lo mueven, las ansiedades y necesidades de la totalidad del grupo, es la persona que habla por todos.</a:t>
            </a:r>
          </a:p>
          <a:p>
            <a:pPr algn="just"/>
            <a:r>
              <a:rPr lang="es-AR" b="1" i="1" dirty="0"/>
              <a:t>CHIVO EMISARIO</a:t>
            </a:r>
            <a:r>
              <a:rPr lang="es-AR" dirty="0"/>
              <a:t>:  Es un miembro del grupo en el cual se vuelcan los aspectos negativos o atemorizantes, apareciendo mecanismos de segregación frente a dicho integrante.</a:t>
            </a:r>
          </a:p>
          <a:p>
            <a:pPr algn="just"/>
            <a:r>
              <a:rPr lang="es-AR" b="1" i="1" dirty="0"/>
              <a:t>LIDER:</a:t>
            </a:r>
            <a:r>
              <a:rPr lang="es-AR" dirty="0"/>
              <a:t> Es la otra cara del chivo, los miembros del grupo del grupo depositan solamente aspectos positivos.</a:t>
            </a:r>
          </a:p>
          <a:p>
            <a:pPr algn="just"/>
            <a:r>
              <a:rPr lang="es-AR" b="1" i="1" dirty="0"/>
              <a:t>SABOTEADOR</a:t>
            </a:r>
            <a:r>
              <a:rPr lang="es-AR" i="1" dirty="0"/>
              <a:t>:</a:t>
            </a:r>
            <a:r>
              <a:rPr lang="es-AR" dirty="0"/>
              <a:t> Es el que se encarga de dificultar el cambio y atentará contra la tarea.</a:t>
            </a:r>
          </a:p>
        </p:txBody>
      </p:sp>
    </p:spTree>
    <p:extLst>
      <p:ext uri="{BB962C8B-B14F-4D97-AF65-F5344CB8AC3E}">
        <p14:creationId xmlns:p14="http://schemas.microsoft.com/office/powerpoint/2010/main" val="39696425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cono invertido de pich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688" y="1052736"/>
            <a:ext cx="5731791" cy="580526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normAutofit/>
          </a:bodyPr>
          <a:lstStyle/>
          <a:p>
            <a:pPr algn="ctr"/>
            <a:r>
              <a:rPr lang="es-AR" sz="4000" dirty="0"/>
              <a:t>VECTORES DEL CONO</a:t>
            </a:r>
          </a:p>
        </p:txBody>
      </p:sp>
      <p:sp>
        <p:nvSpPr>
          <p:cNvPr id="3" name="2 Marcador de contenido"/>
          <p:cNvSpPr>
            <a:spLocks noGrp="1"/>
          </p:cNvSpPr>
          <p:nvPr>
            <p:ph idx="1"/>
          </p:nvPr>
        </p:nvSpPr>
        <p:spPr/>
        <p:txBody>
          <a:bodyPr/>
          <a:lstStyle/>
          <a:p>
            <a:endParaRPr lang="es-AR" dirty="0"/>
          </a:p>
        </p:txBody>
      </p:sp>
    </p:spTree>
    <p:extLst>
      <p:ext uri="{BB962C8B-B14F-4D97-AF65-F5344CB8AC3E}">
        <p14:creationId xmlns:p14="http://schemas.microsoft.com/office/powerpoint/2010/main" val="18190155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AR"/>
          </a:p>
        </p:txBody>
      </p:sp>
      <p:sp>
        <p:nvSpPr>
          <p:cNvPr id="6" name="5 Marcador de contenido"/>
          <p:cNvSpPr>
            <a:spLocks noGrp="1"/>
          </p:cNvSpPr>
          <p:nvPr>
            <p:ph idx="1"/>
          </p:nvPr>
        </p:nvSpPr>
        <p:spPr/>
        <p:txBody>
          <a:bodyPr>
            <a:normAutofit fontScale="92500" lnSpcReduction="10000"/>
          </a:bodyPr>
          <a:lstStyle/>
          <a:p>
            <a:pPr algn="just"/>
            <a:r>
              <a:rPr lang="es-AR" sz="2800" b="1" dirty="0"/>
              <a:t>Afiliación:</a:t>
            </a:r>
            <a:r>
              <a:rPr lang="es-AR" sz="2800" dirty="0"/>
              <a:t> Identificación con los procesos grupales, luego se convierte en </a:t>
            </a:r>
            <a:r>
              <a:rPr lang="es-AR" sz="2800" b="1" dirty="0"/>
              <a:t>pertenencia</a:t>
            </a:r>
            <a:r>
              <a:rPr lang="es-AR" sz="2800" dirty="0"/>
              <a:t>, mayor integración grupal y compromiso con la tarea.</a:t>
            </a:r>
          </a:p>
          <a:p>
            <a:pPr algn="just"/>
            <a:r>
              <a:rPr lang="es-AR" sz="2800" b="1" dirty="0"/>
              <a:t>Cooperación</a:t>
            </a:r>
            <a:r>
              <a:rPr lang="es-AR" sz="2800" dirty="0"/>
              <a:t>: Efecto de reconocer la necesidad y el proyecto común.  Aportar, crear, operar: </a:t>
            </a:r>
            <a:r>
              <a:rPr lang="es-AR" sz="2800" dirty="0" err="1"/>
              <a:t>co</a:t>
            </a:r>
            <a:r>
              <a:rPr lang="es-AR" sz="2800" dirty="0"/>
              <a:t>- operar.</a:t>
            </a:r>
          </a:p>
          <a:p>
            <a:pPr algn="just"/>
            <a:r>
              <a:rPr lang="es-AR" sz="2800" b="1" dirty="0"/>
              <a:t>Pertinencia</a:t>
            </a:r>
            <a:r>
              <a:rPr lang="es-AR" sz="2800" dirty="0"/>
              <a:t>: Centramiento del grupo en la tarea.</a:t>
            </a:r>
          </a:p>
          <a:p>
            <a:pPr algn="just"/>
            <a:r>
              <a:rPr lang="es-AR" sz="2800" b="1" dirty="0"/>
              <a:t>Comunicación</a:t>
            </a:r>
            <a:r>
              <a:rPr lang="es-AR" sz="2800" dirty="0"/>
              <a:t>: los modos y formas de comunicación predominantes, contenido y forma.</a:t>
            </a:r>
          </a:p>
          <a:p>
            <a:pPr algn="just"/>
            <a:r>
              <a:rPr lang="es-AR" sz="2800" b="1" dirty="0"/>
              <a:t>Aprendizaje</a:t>
            </a:r>
            <a:r>
              <a:rPr lang="es-AR" sz="2800" dirty="0"/>
              <a:t>: grado de apropiación instrumental del objeto. Alcanzar mayor complejidad en la construcción del objeto y en el modo de producir.</a:t>
            </a:r>
          </a:p>
          <a:p>
            <a:pPr algn="just"/>
            <a:r>
              <a:rPr lang="es-AR" sz="2800" b="1" dirty="0"/>
              <a:t>Tele</a:t>
            </a:r>
            <a:r>
              <a:rPr lang="es-AR" sz="2800" dirty="0"/>
              <a:t>: disposición positiva o negativa para trabajar con un miembro del grupo. Clima grupal.</a:t>
            </a:r>
          </a:p>
          <a:p>
            <a:endParaRPr lang="es-AR" dirty="0"/>
          </a:p>
        </p:txBody>
      </p:sp>
    </p:spTree>
    <p:extLst>
      <p:ext uri="{BB962C8B-B14F-4D97-AF65-F5344CB8AC3E}">
        <p14:creationId xmlns:p14="http://schemas.microsoft.com/office/powerpoint/2010/main" val="124904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AR" dirty="0"/>
          </a:p>
        </p:txBody>
      </p:sp>
      <p:sp>
        <p:nvSpPr>
          <p:cNvPr id="3" name="Marcador de contenido 2"/>
          <p:cNvSpPr>
            <a:spLocks noGrp="1"/>
          </p:cNvSpPr>
          <p:nvPr>
            <p:ph idx="1"/>
          </p:nvPr>
        </p:nvSpPr>
        <p:spPr/>
        <p:txBody>
          <a:bodyPr/>
          <a:lstStyle/>
          <a:p>
            <a:r>
              <a:rPr lang="es-AR" dirty="0"/>
              <a:t>La tradición Alemana se caracteriza por el énfasis puesto sobre la dimensión histórica de las realidades sociales. Y la resistencia a posturas positivistas.</a:t>
            </a:r>
          </a:p>
          <a:p>
            <a:r>
              <a:rPr lang="es-AR" dirty="0"/>
              <a:t>En el escenario francés hay dos vertientes: La de Comte y la de </a:t>
            </a:r>
            <a:r>
              <a:rPr lang="es-AR" dirty="0" err="1"/>
              <a:t>Charcot</a:t>
            </a:r>
            <a:r>
              <a:rPr lang="es-AR" dirty="0"/>
              <a:t>.</a:t>
            </a:r>
          </a:p>
          <a:p>
            <a:r>
              <a:rPr lang="es-AR" dirty="0"/>
              <a:t>En EEUU se publican los primeros manuales de psicología social en 1908. Se perfila una psicología social vinculada al conductismo. Por su vinculación con el método científico de paradigma positivista.</a:t>
            </a:r>
          </a:p>
          <a:p>
            <a:endParaRPr lang="es-AR" dirty="0"/>
          </a:p>
        </p:txBody>
      </p:sp>
    </p:spTree>
    <p:extLst>
      <p:ext uri="{BB962C8B-B14F-4D97-AF65-F5344CB8AC3E}">
        <p14:creationId xmlns:p14="http://schemas.microsoft.com/office/powerpoint/2010/main" val="12797575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dirty="0"/>
              <a:t>Instrumentos de análisis del grupo en </a:t>
            </a:r>
            <a:r>
              <a:rPr lang="es-AR"/>
              <a:t>el taller:</a:t>
            </a:r>
            <a:endParaRPr lang="es-AR" dirty="0"/>
          </a:p>
        </p:txBody>
      </p:sp>
      <p:sp>
        <p:nvSpPr>
          <p:cNvPr id="3" name="2 Marcador de contenido"/>
          <p:cNvSpPr>
            <a:spLocks noGrp="1"/>
          </p:cNvSpPr>
          <p:nvPr>
            <p:ph idx="1"/>
          </p:nvPr>
        </p:nvSpPr>
        <p:spPr/>
        <p:txBody>
          <a:bodyPr>
            <a:normAutofit/>
          </a:bodyPr>
          <a:lstStyle/>
          <a:p>
            <a:pPr algn="just"/>
            <a:r>
              <a:rPr lang="es-AR" b="1" dirty="0"/>
              <a:t>Heterogeneidad</a:t>
            </a:r>
            <a:r>
              <a:rPr lang="es-AR" dirty="0"/>
              <a:t>: Permite alcanzar la complementariedad necesitada en un grupo operativo, es decir, en un grupo capaz de logros instrumentales y situacionales.</a:t>
            </a:r>
          </a:p>
          <a:p>
            <a:pPr algn="just"/>
            <a:r>
              <a:rPr lang="es-AR" b="1" dirty="0"/>
              <a:t>Operativo</a:t>
            </a:r>
            <a:r>
              <a:rPr lang="es-AR" dirty="0"/>
              <a:t>: En relación con la obtención de objetivos. Logros instrumentales y situacionales de aprendizaje.</a:t>
            </a:r>
          </a:p>
          <a:p>
            <a:pPr algn="just"/>
            <a:r>
              <a:rPr lang="es-AR" dirty="0"/>
              <a:t>A mayor heterogeneidad en los miembros mayor homogeneidad en la tarea, y mayor productividad.</a:t>
            </a:r>
          </a:p>
        </p:txBody>
      </p:sp>
    </p:spTree>
    <p:extLst>
      <p:ext uri="{BB962C8B-B14F-4D97-AF65-F5344CB8AC3E}">
        <p14:creationId xmlns:p14="http://schemas.microsoft.com/office/powerpoint/2010/main" val="6452038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AR" dirty="0"/>
              <a:t>MATRIZ DE APRENDIZAJE</a:t>
            </a:r>
          </a:p>
        </p:txBody>
      </p:sp>
      <p:pic>
        <p:nvPicPr>
          <p:cNvPr id="5" name="Picture 5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3512" y="1556792"/>
            <a:ext cx="8964488"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34792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br>
              <a:rPr lang="es-ES" sz="3100" dirty="0"/>
            </a:br>
            <a:br>
              <a:rPr lang="es-ES" sz="3100" dirty="0"/>
            </a:br>
            <a:br>
              <a:rPr lang="es-ES" sz="3100" dirty="0"/>
            </a:br>
            <a:br>
              <a:rPr lang="es-ES" sz="3100" dirty="0"/>
            </a:br>
            <a:br>
              <a:rPr lang="es-ES" sz="3100" dirty="0"/>
            </a:br>
            <a:br>
              <a:rPr lang="es-ES" sz="3100" dirty="0"/>
            </a:br>
            <a:br>
              <a:rPr lang="es-ES" sz="3100" dirty="0"/>
            </a:br>
            <a:br>
              <a:rPr lang="es-ES" sz="3100" dirty="0"/>
            </a:br>
            <a:br>
              <a:rPr lang="es-ES" sz="3100" dirty="0"/>
            </a:br>
            <a:br>
              <a:rPr lang="es-ES" sz="3100" dirty="0"/>
            </a:br>
            <a:br>
              <a:rPr lang="es-ES" sz="3100" dirty="0"/>
            </a:br>
            <a:br>
              <a:rPr lang="es-ES" sz="3100" dirty="0"/>
            </a:br>
            <a:r>
              <a:rPr lang="es-ES" sz="3100" dirty="0"/>
              <a:t>La matriz de aprendizaje como estructura estructurada, en términos de Pichón, se construye entre esferas que sobre determinan dinámicamente una organización subjetiva. </a:t>
            </a:r>
            <a:br>
              <a:rPr lang="es-ES" sz="3100" dirty="0"/>
            </a:br>
            <a:br>
              <a:rPr lang="es-ES" sz="3100" dirty="0"/>
            </a:br>
            <a:br>
              <a:rPr lang="es-ES" sz="3100" dirty="0"/>
            </a:br>
            <a:r>
              <a:rPr lang="es-ES" sz="3100" dirty="0"/>
              <a:t>Su conjunción da como síntesis la aprehensión singular de la realidad.</a:t>
            </a:r>
            <a:br>
              <a:rPr lang="es-ES" sz="3100" dirty="0"/>
            </a:br>
            <a:br>
              <a:rPr lang="es-AR" dirty="0"/>
            </a:br>
            <a:endParaRPr lang="es-AR" dirty="0"/>
          </a:p>
        </p:txBody>
      </p:sp>
    </p:spTree>
    <p:extLst>
      <p:ext uri="{BB962C8B-B14F-4D97-AF65-F5344CB8AC3E}">
        <p14:creationId xmlns:p14="http://schemas.microsoft.com/office/powerpoint/2010/main" val="13062194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4638"/>
            <a:ext cx="8229600" cy="1538828"/>
          </a:xfrm>
        </p:spPr>
        <p:txBody>
          <a:bodyPr>
            <a:normAutofit fontScale="90000"/>
          </a:bodyPr>
          <a:lstStyle/>
          <a:p>
            <a:pPr algn="ctr"/>
            <a:br>
              <a:rPr lang="es-AR" sz="3100" dirty="0"/>
            </a:br>
            <a:r>
              <a:rPr lang="es-AR" sz="3100" dirty="0"/>
              <a:t>TRIADAS DIDÁCTICAS USUALES.</a:t>
            </a:r>
            <a:br>
              <a:rPr lang="es-AR" sz="3100" dirty="0"/>
            </a:br>
            <a:r>
              <a:rPr lang="es-AR" sz="3100" dirty="0"/>
              <a:t>CONDUCTISTA (TRADICIONAL) – </a:t>
            </a:r>
            <a:br>
              <a:rPr lang="es-AR" sz="3100" dirty="0"/>
            </a:br>
            <a:r>
              <a:rPr lang="es-AR" sz="3100" dirty="0"/>
              <a:t>PIAGETIANA (ESCOLANOVISTA)</a:t>
            </a:r>
            <a:br>
              <a:rPr lang="es-AR" dirty="0"/>
            </a:br>
            <a:endParaRPr lang="es-AR" dirty="0"/>
          </a:p>
        </p:txBody>
      </p:sp>
      <p:sp>
        <p:nvSpPr>
          <p:cNvPr id="11" name="10 Rectángulo"/>
          <p:cNvSpPr/>
          <p:nvPr/>
        </p:nvSpPr>
        <p:spPr>
          <a:xfrm>
            <a:off x="8704370" y="4756493"/>
            <a:ext cx="1963631"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CONOCIMIENTO</a:t>
            </a:r>
          </a:p>
        </p:txBody>
      </p:sp>
      <p:sp>
        <p:nvSpPr>
          <p:cNvPr id="12" name="11 CuadroTexto"/>
          <p:cNvSpPr txBox="1"/>
          <p:nvPr/>
        </p:nvSpPr>
        <p:spPr>
          <a:xfrm>
            <a:off x="6727153" y="4748495"/>
            <a:ext cx="144016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DOCENTE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A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12 Triángulo isósceles"/>
          <p:cNvSpPr/>
          <p:nvPr/>
        </p:nvSpPr>
        <p:spPr>
          <a:xfrm>
            <a:off x="7447234" y="2947172"/>
            <a:ext cx="1636769" cy="1617708"/>
          </a:xfrm>
          <a:prstGeom prst="triangle">
            <a:avLst>
              <a:gd name="adj" fmla="val 469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AR"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13 Triángulo isósceles"/>
          <p:cNvSpPr/>
          <p:nvPr/>
        </p:nvSpPr>
        <p:spPr>
          <a:xfrm>
            <a:off x="3554844" y="3047823"/>
            <a:ext cx="1492752" cy="161770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AR"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15 CuadroTexto"/>
          <p:cNvSpPr txBox="1"/>
          <p:nvPr/>
        </p:nvSpPr>
        <p:spPr>
          <a:xfrm>
            <a:off x="2498310" y="4748494"/>
            <a:ext cx="130156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ALUMNO</a:t>
            </a:r>
          </a:p>
        </p:txBody>
      </p:sp>
      <p:sp>
        <p:nvSpPr>
          <p:cNvPr id="17" name="16 CuadroTexto"/>
          <p:cNvSpPr txBox="1"/>
          <p:nvPr/>
        </p:nvSpPr>
        <p:spPr>
          <a:xfrm>
            <a:off x="4485610" y="4782862"/>
            <a:ext cx="201162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CONOCIMIENTO</a:t>
            </a:r>
          </a:p>
        </p:txBody>
      </p:sp>
      <p:cxnSp>
        <p:nvCxnSpPr>
          <p:cNvPr id="19" name="18 Conector recto de flecha"/>
          <p:cNvCxnSpPr/>
          <p:nvPr/>
        </p:nvCxnSpPr>
        <p:spPr>
          <a:xfrm flipV="1">
            <a:off x="3351089" y="3247783"/>
            <a:ext cx="598773" cy="12177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flipH="1" flipV="1">
            <a:off x="4728954" y="3300265"/>
            <a:ext cx="607748" cy="12177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flipV="1">
            <a:off x="7249885" y="3326239"/>
            <a:ext cx="457200" cy="9344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H="1" flipV="1">
            <a:off x="8704369" y="3300265"/>
            <a:ext cx="501962" cy="9267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43 CuadroTexto"/>
          <p:cNvSpPr txBox="1"/>
          <p:nvPr/>
        </p:nvSpPr>
        <p:spPr>
          <a:xfrm>
            <a:off x="3351088" y="2380939"/>
            <a:ext cx="10887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DOCENTE</a:t>
            </a:r>
          </a:p>
        </p:txBody>
      </p:sp>
      <p:sp>
        <p:nvSpPr>
          <p:cNvPr id="45" name="44 CuadroTexto"/>
          <p:cNvSpPr txBox="1"/>
          <p:nvPr/>
        </p:nvSpPr>
        <p:spPr>
          <a:xfrm>
            <a:off x="7815543" y="2398129"/>
            <a:ext cx="1056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ALUMNO</a:t>
            </a:r>
          </a:p>
        </p:txBody>
      </p:sp>
    </p:spTree>
    <p:extLst>
      <p:ext uri="{BB962C8B-B14F-4D97-AF65-F5344CB8AC3E}">
        <p14:creationId xmlns:p14="http://schemas.microsoft.com/office/powerpoint/2010/main" val="955680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sz="2800" dirty="0"/>
              <a:t>TRIADA DIDACTICA ALTERNATIVA.</a:t>
            </a:r>
            <a:br>
              <a:rPr lang="es-AR" sz="2800" dirty="0"/>
            </a:br>
            <a:r>
              <a:rPr lang="es-AR" sz="2800" dirty="0"/>
              <a:t>DINAMICA GRUPAL Y ENSEÑAJE (BLEGER)</a:t>
            </a:r>
          </a:p>
        </p:txBody>
      </p:sp>
      <p:sp>
        <p:nvSpPr>
          <p:cNvPr id="4" name="3 Triángulo isósceles"/>
          <p:cNvSpPr/>
          <p:nvPr/>
        </p:nvSpPr>
        <p:spPr>
          <a:xfrm>
            <a:off x="4907868" y="2420888"/>
            <a:ext cx="3744416" cy="20882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AR" sz="18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6" name="5 Conector recto de flecha"/>
          <p:cNvCxnSpPr/>
          <p:nvPr/>
        </p:nvCxnSpPr>
        <p:spPr>
          <a:xfrm flipV="1">
            <a:off x="4655840" y="2474170"/>
            <a:ext cx="1584176" cy="1800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7239516" y="2502188"/>
            <a:ext cx="1656184" cy="187220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5146340" y="4819126"/>
            <a:ext cx="3505944"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6091476" y="1844824"/>
            <a:ext cx="181011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GRUPO DE PARES</a:t>
            </a:r>
          </a:p>
        </p:txBody>
      </p:sp>
      <p:sp>
        <p:nvSpPr>
          <p:cNvPr id="19" name="18 CuadroTexto"/>
          <p:cNvSpPr txBox="1"/>
          <p:nvPr/>
        </p:nvSpPr>
        <p:spPr>
          <a:xfrm>
            <a:off x="3503713" y="4869160"/>
            <a:ext cx="126348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EDUCADOR</a:t>
            </a:r>
          </a:p>
        </p:txBody>
      </p:sp>
      <p:sp>
        <p:nvSpPr>
          <p:cNvPr id="21" name="20 CuadroTexto"/>
          <p:cNvSpPr txBox="1"/>
          <p:nvPr/>
        </p:nvSpPr>
        <p:spPr>
          <a:xfrm>
            <a:off x="8955199" y="4869160"/>
            <a:ext cx="128753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EDUCANDO</a:t>
            </a:r>
          </a:p>
        </p:txBody>
      </p:sp>
      <p:sp>
        <p:nvSpPr>
          <p:cNvPr id="22" name="21 CuadroTexto"/>
          <p:cNvSpPr txBox="1"/>
          <p:nvPr/>
        </p:nvSpPr>
        <p:spPr>
          <a:xfrm>
            <a:off x="3359696" y="3099752"/>
            <a:ext cx="208823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CONOCIMIENTO</a:t>
            </a:r>
          </a:p>
        </p:txBody>
      </p:sp>
      <p:sp>
        <p:nvSpPr>
          <p:cNvPr id="23" name="22 CuadroTexto"/>
          <p:cNvSpPr txBox="1"/>
          <p:nvPr/>
        </p:nvSpPr>
        <p:spPr>
          <a:xfrm>
            <a:off x="8400257" y="3179690"/>
            <a:ext cx="171495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CONOCIMIENTO</a:t>
            </a:r>
          </a:p>
        </p:txBody>
      </p:sp>
      <p:sp>
        <p:nvSpPr>
          <p:cNvPr id="24" name="23 CuadroTexto"/>
          <p:cNvSpPr txBox="1"/>
          <p:nvPr/>
        </p:nvSpPr>
        <p:spPr>
          <a:xfrm>
            <a:off x="6298840" y="5028809"/>
            <a:ext cx="171495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AR" sz="1800" b="0" i="0" u="none" strike="noStrike" kern="1200" cap="none" spc="0" normalizeH="0" baseline="0" noProof="0" dirty="0">
                <a:ln>
                  <a:noFill/>
                </a:ln>
                <a:solidFill>
                  <a:prstClr val="black"/>
                </a:solidFill>
                <a:effectLst/>
                <a:uLnTx/>
                <a:uFillTx/>
                <a:latin typeface="Calibri"/>
                <a:ea typeface="+mn-ea"/>
                <a:cs typeface="+mn-cs"/>
              </a:rPr>
              <a:t>CONOCIMIENTO</a:t>
            </a:r>
          </a:p>
        </p:txBody>
      </p:sp>
    </p:spTree>
    <p:extLst>
      <p:ext uri="{BB962C8B-B14F-4D97-AF65-F5344CB8AC3E}">
        <p14:creationId xmlns:p14="http://schemas.microsoft.com/office/powerpoint/2010/main" val="26267358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296291-DA3A-C3E5-3FB0-7668D8EC663A}"/>
              </a:ext>
            </a:extLst>
          </p:cNvPr>
          <p:cNvSpPr>
            <a:spLocks noGrp="1"/>
          </p:cNvSpPr>
          <p:nvPr>
            <p:ph type="title"/>
          </p:nvPr>
        </p:nvSpPr>
        <p:spPr/>
        <p:txBody>
          <a:bodyPr/>
          <a:lstStyle/>
          <a:p>
            <a:r>
              <a:rPr lang="es-AR" dirty="0"/>
              <a:t>Bibliografía</a:t>
            </a:r>
          </a:p>
        </p:txBody>
      </p:sp>
      <p:sp>
        <p:nvSpPr>
          <p:cNvPr id="3" name="Marcador de contenido 2">
            <a:extLst>
              <a:ext uri="{FF2B5EF4-FFF2-40B4-BE49-F238E27FC236}">
                <a16:creationId xmlns:a16="http://schemas.microsoft.com/office/drawing/2014/main" id="{89EB595C-3C62-7438-1429-32BF27DBA8A5}"/>
              </a:ext>
            </a:extLst>
          </p:cNvPr>
          <p:cNvSpPr>
            <a:spLocks noGrp="1"/>
          </p:cNvSpPr>
          <p:nvPr>
            <p:ph idx="1"/>
          </p:nvPr>
        </p:nvSpPr>
        <p:spPr/>
        <p:txBody>
          <a:bodyPr>
            <a:normAutofit fontScale="77500" lnSpcReduction="20000"/>
          </a:bodyPr>
          <a:lstStyle/>
          <a:p>
            <a:r>
              <a:rPr lang="es-ES" dirty="0"/>
              <a:t>Montero, Maritza. (2004). Introducción a la psicología comunitaria. Desarrollo conceptos y procesos. Paidós. Buenos Aires.</a:t>
            </a:r>
          </a:p>
          <a:p>
            <a:r>
              <a:rPr lang="es-ES" dirty="0"/>
              <a:t>Quiroga, Ana. (1998). Enfoques y Perspectivas en Psicología Social. Desarrollos a partir del pensamiento de Enrique Pichón – Rivière. Buenos Aires. Ediciones Cinco. </a:t>
            </a:r>
          </a:p>
          <a:p>
            <a:r>
              <a:rPr lang="es-ES" dirty="0"/>
              <a:t>Quiroga, Ana. (2012). Matrices de aprendizaje. Constitución del sujeto en el proceso de conocimiento. Buenos Aires. Ediciones Cinco. </a:t>
            </a:r>
          </a:p>
          <a:p>
            <a:r>
              <a:rPr lang="es-ES" dirty="0"/>
              <a:t>Pichón Rivière, Enrique. (2001). El proceso grupal. Del psicoanálisis a la psicología social. Buenos Aires. Nueva Visión. </a:t>
            </a:r>
          </a:p>
          <a:p>
            <a:r>
              <a:rPr lang="es-ES" dirty="0"/>
              <a:t>Forlini, Natalia. (2016). Sobre héroes y tumbas: debates </a:t>
            </a:r>
            <a:r>
              <a:rPr lang="es-ES" dirty="0" err="1"/>
              <a:t>in-terminables</a:t>
            </a:r>
            <a:r>
              <a:rPr lang="es-ES" dirty="0"/>
              <a:t> en torno a roles profesionales funcionando en el área salud/educación. Instancias de diferenciación y conjunción. Ficha de cátedra.</a:t>
            </a:r>
          </a:p>
          <a:p>
            <a:r>
              <a:rPr lang="es-ES" dirty="0"/>
              <a:t>Forlini, Natalia. (2018) Investigación – acción – participativa: fundamentos</a:t>
            </a:r>
          </a:p>
          <a:p>
            <a:r>
              <a:rPr lang="es-ES" dirty="0"/>
              <a:t>epistemológicos de aprendizajes alternativos en la metodología de taller.</a:t>
            </a:r>
            <a:endParaRPr lang="es-AR" dirty="0"/>
          </a:p>
        </p:txBody>
      </p:sp>
    </p:spTree>
    <p:extLst>
      <p:ext uri="{BB962C8B-B14F-4D97-AF65-F5344CB8AC3E}">
        <p14:creationId xmlns:p14="http://schemas.microsoft.com/office/powerpoint/2010/main" val="1090882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a:t>Se perfilan dos tendencias</a:t>
            </a:r>
          </a:p>
        </p:txBody>
      </p:sp>
      <p:sp>
        <p:nvSpPr>
          <p:cNvPr id="3" name="Marcador de contenido 2"/>
          <p:cNvSpPr>
            <a:spLocks noGrp="1"/>
          </p:cNvSpPr>
          <p:nvPr>
            <p:ph idx="1"/>
          </p:nvPr>
        </p:nvSpPr>
        <p:spPr/>
        <p:txBody>
          <a:bodyPr/>
          <a:lstStyle/>
          <a:p>
            <a:r>
              <a:rPr lang="es-AR" dirty="0"/>
              <a:t>1) PSICOLOGIA SOCIAL PSICOLÓGICA</a:t>
            </a:r>
          </a:p>
          <a:p>
            <a:pPr marL="0" indent="0">
              <a:buNone/>
            </a:pPr>
            <a:r>
              <a:rPr lang="es-AR" dirty="0"/>
              <a:t>Se puede definir el fenómeno psicológico y el sociológico de manera diferenciada. Tienen relación de exterioridad. El método es el de las ciencias positivas.</a:t>
            </a:r>
          </a:p>
          <a:p>
            <a:r>
              <a:rPr lang="es-AR" dirty="0"/>
              <a:t>2) PSICOLOGIA SOCIAL SOCIOLÓGICA</a:t>
            </a:r>
          </a:p>
          <a:p>
            <a:pPr marL="0" indent="0">
              <a:buNone/>
            </a:pPr>
            <a:r>
              <a:rPr lang="es-AR" dirty="0"/>
              <a:t>Aquí se postula una relación de interioridad entre procesos psicológicos y sociales que sigue el método </a:t>
            </a:r>
            <a:r>
              <a:rPr lang="es-AR" dirty="0" err="1"/>
              <a:t>comprensivista</a:t>
            </a:r>
            <a:endParaRPr lang="es-AR" dirty="0"/>
          </a:p>
        </p:txBody>
      </p:sp>
    </p:spTree>
    <p:extLst>
      <p:ext uri="{BB962C8B-B14F-4D97-AF65-F5344CB8AC3E}">
        <p14:creationId xmlns:p14="http://schemas.microsoft.com/office/powerpoint/2010/main" val="1128627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9E0955-F57C-7AA2-BD2F-F050010B8B24}"/>
              </a:ext>
            </a:extLst>
          </p:cNvPr>
          <p:cNvSpPr>
            <a:spLocks noGrp="1"/>
          </p:cNvSpPr>
          <p:nvPr>
            <p:ph type="title"/>
          </p:nvPr>
        </p:nvSpPr>
        <p:spPr/>
        <p:txBody>
          <a:bodyPr/>
          <a:lstStyle/>
          <a:p>
            <a:r>
              <a:rPr lang="es-AR" dirty="0"/>
              <a:t>Breve historia de la psicología social</a:t>
            </a:r>
          </a:p>
        </p:txBody>
      </p:sp>
      <p:sp>
        <p:nvSpPr>
          <p:cNvPr id="3" name="Marcador de contenido 2">
            <a:extLst>
              <a:ext uri="{FF2B5EF4-FFF2-40B4-BE49-F238E27FC236}">
                <a16:creationId xmlns:a16="http://schemas.microsoft.com/office/drawing/2014/main" id="{4E544605-0522-F39D-F519-051906DB05BF}"/>
              </a:ext>
            </a:extLst>
          </p:cNvPr>
          <p:cNvSpPr>
            <a:spLocks noGrp="1"/>
          </p:cNvSpPr>
          <p:nvPr>
            <p:ph idx="1"/>
          </p:nvPr>
        </p:nvSpPr>
        <p:spPr/>
        <p:txBody>
          <a:bodyPr/>
          <a:lstStyle/>
          <a:p>
            <a:r>
              <a:rPr lang="es-ES" dirty="0"/>
              <a:t>Los estudios en la materia carecieron de método sistemático y científico hasta fines del s. XIX. </a:t>
            </a:r>
          </a:p>
          <a:p>
            <a:r>
              <a:rPr lang="es-ES" dirty="0"/>
              <a:t>Los  primeros 3 textos publicados: el psicólogo inglés Mc </a:t>
            </a:r>
            <a:r>
              <a:rPr lang="es-ES" dirty="0" err="1"/>
              <a:t>Dugall</a:t>
            </a:r>
            <a:r>
              <a:rPr lang="es-ES" dirty="0"/>
              <a:t> (1908), y los estadounidenses Edward Ross (1908) y Floyd Allport (1924), sobre todo este último con su enfoque en la interacción de los individuos y su contexto social, y su énfasis en la experimentación y el método científico contribuyó al establecimiento de la </a:t>
            </a:r>
            <a:r>
              <a:rPr lang="es-ES" dirty="0" err="1"/>
              <a:t>Ps</a:t>
            </a:r>
            <a:r>
              <a:rPr lang="es-ES" dirty="0"/>
              <a:t>. Social como la disciplina que es hoy en día</a:t>
            </a:r>
            <a:endParaRPr lang="es-AR" dirty="0"/>
          </a:p>
        </p:txBody>
      </p:sp>
    </p:spTree>
    <p:extLst>
      <p:ext uri="{BB962C8B-B14F-4D97-AF65-F5344CB8AC3E}">
        <p14:creationId xmlns:p14="http://schemas.microsoft.com/office/powerpoint/2010/main" val="3632673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188F9D-1EFE-7C61-C2EA-2FFCB9A7F016}"/>
              </a:ext>
            </a:extLst>
          </p:cNvPr>
          <p:cNvSpPr>
            <a:spLocks noGrp="1"/>
          </p:cNvSpPr>
          <p:nvPr>
            <p:ph type="title"/>
          </p:nvPr>
        </p:nvSpPr>
        <p:spPr/>
        <p:txBody>
          <a:bodyPr/>
          <a:lstStyle/>
          <a:p>
            <a:endParaRPr lang="es-AR"/>
          </a:p>
        </p:txBody>
      </p:sp>
      <p:sp>
        <p:nvSpPr>
          <p:cNvPr id="3" name="Marcador de contenido 2">
            <a:extLst>
              <a:ext uri="{FF2B5EF4-FFF2-40B4-BE49-F238E27FC236}">
                <a16:creationId xmlns:a16="http://schemas.microsoft.com/office/drawing/2014/main" id="{69CE8B63-77E9-20E5-2547-3926C4C5E67D}"/>
              </a:ext>
            </a:extLst>
          </p:cNvPr>
          <p:cNvSpPr>
            <a:spLocks noGrp="1"/>
          </p:cNvSpPr>
          <p:nvPr>
            <p:ph idx="1"/>
          </p:nvPr>
        </p:nvSpPr>
        <p:spPr/>
        <p:txBody>
          <a:bodyPr>
            <a:normAutofit fontScale="77500" lnSpcReduction="20000"/>
          </a:bodyPr>
          <a:lstStyle/>
          <a:p>
            <a:r>
              <a:rPr lang="es-ES" dirty="0"/>
              <a:t>De la década de 1930 a la de 1950:</a:t>
            </a:r>
          </a:p>
          <a:p>
            <a:r>
              <a:rPr lang="es-ES" dirty="0"/>
              <a:t>El ascenso de Hitler y los sucesos previos, durante y después de la 2da Guerra, provocaron la búsqueda de respuestas relacionadas con las causas de la violencia, el prejuicio, el genocidio, la conformidad, la obediencia y otros comportamientos sociales.</a:t>
            </a:r>
          </a:p>
          <a:p>
            <a:r>
              <a:rPr lang="es-ES" dirty="0"/>
              <a:t>Kurt Lewin (1890-1947) cuyos conceptos perduran. Entre los principios fundamentales  de la </a:t>
            </a:r>
            <a:r>
              <a:rPr lang="es-ES" dirty="0" err="1"/>
              <a:t>Ps</a:t>
            </a:r>
            <a:r>
              <a:rPr lang="es-ES" dirty="0"/>
              <a:t>. Social:</a:t>
            </a:r>
          </a:p>
          <a:p>
            <a:r>
              <a:rPr lang="es-ES" dirty="0"/>
              <a:t>Lo que hacemos depende en gran medida de cómo percibimos e interpretamos el mundo que nos rodea. Diferentes personas pueden ver la misma situación de manera distinta y su comportamiento variará en consecuencia.</a:t>
            </a:r>
          </a:p>
          <a:p>
            <a:r>
              <a:rPr lang="es-ES" dirty="0"/>
              <a:t>El comportamiento es una función de la interacción entre la persona y el entorno.</a:t>
            </a:r>
          </a:p>
          <a:p>
            <a:r>
              <a:rPr lang="es-ES" dirty="0"/>
              <a:t>Las teorías de la </a:t>
            </a:r>
            <a:r>
              <a:rPr lang="es-ES" dirty="0" err="1"/>
              <a:t>Ps</a:t>
            </a:r>
            <a:r>
              <a:rPr lang="es-ES" dirty="0"/>
              <a:t>. Social deben aplicarse a problemáticas relevantes y prácticas. (Ej.: promover hábitos alimenticios, qué líderes estimulan el grupo, etc.). Dio origen a lo que conocemos como perspectiva interaccionista, enfoque que combina la psicología de la personalidad y la psicología social</a:t>
            </a:r>
          </a:p>
          <a:p>
            <a:endParaRPr lang="es-AR" dirty="0"/>
          </a:p>
        </p:txBody>
      </p:sp>
    </p:spTree>
    <p:extLst>
      <p:ext uri="{BB962C8B-B14F-4D97-AF65-F5344CB8AC3E}">
        <p14:creationId xmlns:p14="http://schemas.microsoft.com/office/powerpoint/2010/main" val="2453135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C5AA3-5D9C-6F7F-EECF-6A048F0BF382}"/>
              </a:ext>
            </a:extLst>
          </p:cNvPr>
          <p:cNvSpPr>
            <a:spLocks noGrp="1"/>
          </p:cNvSpPr>
          <p:nvPr>
            <p:ph type="title"/>
          </p:nvPr>
        </p:nvSpPr>
        <p:spPr/>
        <p:txBody>
          <a:bodyPr/>
          <a:lstStyle/>
          <a:p>
            <a:endParaRPr lang="es-AR"/>
          </a:p>
        </p:txBody>
      </p:sp>
      <p:sp>
        <p:nvSpPr>
          <p:cNvPr id="3" name="Marcador de contenido 2">
            <a:extLst>
              <a:ext uri="{FF2B5EF4-FFF2-40B4-BE49-F238E27FC236}">
                <a16:creationId xmlns:a16="http://schemas.microsoft.com/office/drawing/2014/main" id="{5160F9C8-387E-3F1E-21B3-14604CBE5107}"/>
              </a:ext>
            </a:extLst>
          </p:cNvPr>
          <p:cNvSpPr>
            <a:spLocks noGrp="1"/>
          </p:cNvSpPr>
          <p:nvPr>
            <p:ph idx="1"/>
          </p:nvPr>
        </p:nvSpPr>
        <p:spPr/>
        <p:txBody>
          <a:bodyPr/>
          <a:lstStyle/>
          <a:p>
            <a:r>
              <a:rPr lang="es-ES" dirty="0"/>
              <a:t>Década de 1960 y mediados de los 70:</a:t>
            </a:r>
          </a:p>
          <a:p>
            <a:r>
              <a:rPr lang="es-ES" dirty="0"/>
              <a:t>Los experimentos de Milgram mostraron la vulnerabilidad de los individuos ante las órdenes destructivas de la autoridad. </a:t>
            </a:r>
          </a:p>
          <a:p>
            <a:r>
              <a:rPr lang="es-ES" dirty="0"/>
              <a:t>Los </a:t>
            </a:r>
            <a:r>
              <a:rPr lang="es-ES" dirty="0" err="1"/>
              <a:t>ps</a:t>
            </a:r>
            <a:r>
              <a:rPr lang="es-ES" dirty="0"/>
              <a:t>. Sociales comenzaron a preguntarse  cómo piensan y sienten las personas respecto de si mismas y de los demás, la interacción entre grupos, los problemas sociales (ej.: altruismo). También se incrementaron los experimentos de laboratorio, los cuestionamientos éticos, y los debates en torno a estos temas.</a:t>
            </a:r>
          </a:p>
          <a:p>
            <a:endParaRPr lang="es-AR" dirty="0"/>
          </a:p>
        </p:txBody>
      </p:sp>
    </p:spTree>
    <p:extLst>
      <p:ext uri="{BB962C8B-B14F-4D97-AF65-F5344CB8AC3E}">
        <p14:creationId xmlns:p14="http://schemas.microsoft.com/office/powerpoint/2010/main" val="4284896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DB7779-28DC-4E4B-CF6C-DC70F464FC3D}"/>
              </a:ext>
            </a:extLst>
          </p:cNvPr>
          <p:cNvSpPr>
            <a:spLocks noGrp="1"/>
          </p:cNvSpPr>
          <p:nvPr>
            <p:ph type="title"/>
          </p:nvPr>
        </p:nvSpPr>
        <p:spPr/>
        <p:txBody>
          <a:bodyPr/>
          <a:lstStyle/>
          <a:p>
            <a:r>
              <a:rPr lang="es-ES" dirty="0"/>
              <a:t>Métodos de investigación en </a:t>
            </a:r>
            <a:r>
              <a:rPr lang="es-ES" dirty="0" err="1"/>
              <a:t>Ps</a:t>
            </a:r>
            <a:r>
              <a:rPr lang="es-ES" dirty="0"/>
              <a:t>. Social</a:t>
            </a:r>
            <a:endParaRPr lang="es-AR" dirty="0"/>
          </a:p>
        </p:txBody>
      </p:sp>
      <p:sp>
        <p:nvSpPr>
          <p:cNvPr id="3" name="Marcador de contenido 2">
            <a:extLst>
              <a:ext uri="{FF2B5EF4-FFF2-40B4-BE49-F238E27FC236}">
                <a16:creationId xmlns:a16="http://schemas.microsoft.com/office/drawing/2014/main" id="{CAEFD8D9-915F-DC94-4012-3E4C9C2BFF00}"/>
              </a:ext>
            </a:extLst>
          </p:cNvPr>
          <p:cNvSpPr>
            <a:spLocks noGrp="1"/>
          </p:cNvSpPr>
          <p:nvPr>
            <p:ph idx="1"/>
          </p:nvPr>
        </p:nvSpPr>
        <p:spPr/>
        <p:txBody>
          <a:bodyPr>
            <a:normAutofit fontScale="92500" lnSpcReduction="10000"/>
          </a:bodyPr>
          <a:lstStyle/>
          <a:p>
            <a:r>
              <a:rPr lang="es-ES" b="1" dirty="0"/>
              <a:t>Observación sistemática: </a:t>
            </a:r>
          </a:p>
          <a:p>
            <a:r>
              <a:rPr lang="es-ES" dirty="0"/>
              <a:t>El comportamiento es observado y registrado. En la  observación naturalista, las observaciones se llevan a cabo en el contexto donde el comportamiento ocurre en forma natural. </a:t>
            </a:r>
          </a:p>
          <a:p>
            <a:r>
              <a:rPr lang="es-ES" b="1" dirty="0"/>
              <a:t>Encuestas:</a:t>
            </a:r>
          </a:p>
          <a:p>
            <a:r>
              <a:rPr lang="es-ES" dirty="0"/>
              <a:t>Un gran número de personas responde preguntas acerca de sus actitudes o comportamiento.</a:t>
            </a:r>
          </a:p>
          <a:p>
            <a:r>
              <a:rPr lang="es-ES" b="1" dirty="0"/>
              <a:t>Método correlacional:</a:t>
            </a:r>
          </a:p>
          <a:p>
            <a:r>
              <a:rPr lang="es-ES" dirty="0"/>
              <a:t> Se miden dos o más variables para determinar si una y otra están relacionadas de alguna manera.</a:t>
            </a:r>
          </a:p>
          <a:p>
            <a:r>
              <a:rPr lang="es-ES" dirty="0"/>
              <a:t>La correlación no implica una relación causal.</a:t>
            </a:r>
            <a:endParaRPr lang="es-AR" dirty="0"/>
          </a:p>
        </p:txBody>
      </p:sp>
    </p:spTree>
    <p:extLst>
      <p:ext uri="{BB962C8B-B14F-4D97-AF65-F5344CB8AC3E}">
        <p14:creationId xmlns:p14="http://schemas.microsoft.com/office/powerpoint/2010/main" val="181327779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TotalTime>
  <Words>2735</Words>
  <Application>Microsoft Office PowerPoint</Application>
  <PresentationFormat>Panorámica</PresentationFormat>
  <Paragraphs>236</Paragraphs>
  <Slides>45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45</vt:i4>
      </vt:variant>
    </vt:vector>
  </HeadingPairs>
  <TitlesOfParts>
    <vt:vector size="49" baseType="lpstr">
      <vt:lpstr>Arial</vt:lpstr>
      <vt:lpstr>Calibri</vt:lpstr>
      <vt:lpstr>Calibri Light</vt:lpstr>
      <vt:lpstr>Tema de Office</vt:lpstr>
      <vt:lpstr>Psicología Social y comunitaria: Sujetos, aprendizajes y grupos.</vt:lpstr>
      <vt:lpstr>Presentación de PowerPoint</vt:lpstr>
      <vt:lpstr>Dos escenarios de desarrollo: </vt:lpstr>
      <vt:lpstr>Presentación de PowerPoint</vt:lpstr>
      <vt:lpstr>Se perfilan dos tendencias</vt:lpstr>
      <vt:lpstr>Breve historia de la psicología social</vt:lpstr>
      <vt:lpstr>Presentación de PowerPoint</vt:lpstr>
      <vt:lpstr>Presentación de PowerPoint</vt:lpstr>
      <vt:lpstr>Métodos de investigación en Ps. Social</vt:lpstr>
      <vt:lpstr>Psicología Comunitaria en América Latina</vt:lpstr>
      <vt:lpstr>Presentación de PowerPoint</vt:lpstr>
      <vt:lpstr>Presentación de PowerPoint</vt:lpstr>
      <vt:lpstr>Presentación de PowerPoint</vt:lpstr>
      <vt:lpstr>Presentación de PowerPoint</vt:lpstr>
      <vt:lpstr>Presentación de PowerPoint</vt:lpstr>
      <vt:lpstr>Presentación de PowerPoint</vt:lpstr>
      <vt:lpstr>Método de investigación e intervención en Ps. Comunitaria.</vt:lpstr>
      <vt:lpstr>Presentación de PowerPoint</vt:lpstr>
      <vt:lpstr>Freud: punto de partida de la psicología social</vt:lpstr>
      <vt:lpstr>Presentación de PowerPoint</vt:lpstr>
      <vt:lpstr>Presentación de PowerPoint</vt:lpstr>
      <vt:lpstr>Presentación de PowerPoint</vt:lpstr>
      <vt:lpstr>Presentación de PowerPoint</vt:lpstr>
      <vt:lpstr>Concepto de sujeto en P. R.</vt:lpstr>
      <vt:lpstr>Estructura Psíquica coherente con las Relaciones Sociales </vt:lpstr>
      <vt:lpstr>GRUPO</vt:lpstr>
      <vt:lpstr>SUJETO</vt:lpstr>
      <vt:lpstr>Presentación de PowerPoint</vt:lpstr>
      <vt:lpstr>SALUD</vt:lpstr>
      <vt:lpstr>Presentación de PowerPoint</vt:lpstr>
      <vt:lpstr>PRE-TAREA </vt:lpstr>
      <vt:lpstr>Presentación de PowerPoint</vt:lpstr>
      <vt:lpstr>TAREA </vt:lpstr>
      <vt:lpstr>Presentación de PowerPoint</vt:lpstr>
      <vt:lpstr>PROYECTO </vt:lpstr>
      <vt:lpstr> ANALIZAR EL GRUPO EN RELACIÓN A: </vt:lpstr>
      <vt:lpstr>Roles grupales:</vt:lpstr>
      <vt:lpstr>VECTORES DEL CONO</vt:lpstr>
      <vt:lpstr>Presentación de PowerPoint</vt:lpstr>
      <vt:lpstr>Instrumentos de análisis del grupo en el taller:</vt:lpstr>
      <vt:lpstr>MATRIZ DE APRENDIZAJE</vt:lpstr>
      <vt:lpstr>            La matriz de aprendizaje como estructura estructurada, en términos de Pichón, se construye entre esferas que sobre determinan dinámicamente una organización subjetiva.    Su conjunción da como síntesis la aprehensión singular de la realidad.  </vt:lpstr>
      <vt:lpstr> TRIADAS DIDÁCTICAS USUALES. CONDUCTISTA (TRADICIONAL) –  PIAGETIANA (ESCOLANOVISTA) </vt:lpstr>
      <vt:lpstr>TRIADA DIDACTICA ALTERNATIVA. DINAMICA GRUPAL Y ENSEÑAJE (BLEGER)</vt:lpstr>
      <vt:lpstr>Bibliografía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Psicología Social y comunitaria</dc:title>
  <dc:creator>001u</dc:creator>
  <cp:lastModifiedBy>001u</cp:lastModifiedBy>
  <cp:revision>10</cp:revision>
  <dcterms:created xsi:type="dcterms:W3CDTF">2022-04-20T20:25:46Z</dcterms:created>
  <dcterms:modified xsi:type="dcterms:W3CDTF">2024-05-02T01:23:59Z</dcterms:modified>
</cp:coreProperties>
</file>